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 id="2147483761" r:id="rId2"/>
    <p:sldMasterId id="2147483762" r:id="rId3"/>
    <p:sldMasterId id="2147483796" r:id="rId4"/>
    <p:sldMasterId id="2147483801" r:id="rId5"/>
    <p:sldMasterId id="2147483807" r:id="rId6"/>
    <p:sldMasterId id="2147483814" r:id="rId7"/>
    <p:sldMasterId id="2147483821" r:id="rId8"/>
  </p:sldMasterIdLst>
  <p:notesMasterIdLst>
    <p:notesMasterId r:id="rId34"/>
  </p:notesMasterIdLst>
  <p:handoutMasterIdLst>
    <p:handoutMasterId r:id="rId35"/>
  </p:handoutMasterIdLst>
  <p:sldIdLst>
    <p:sldId id="436" r:id="rId9"/>
    <p:sldId id="437" r:id="rId10"/>
    <p:sldId id="484" r:id="rId11"/>
    <p:sldId id="487" r:id="rId12"/>
    <p:sldId id="406" r:id="rId13"/>
    <p:sldId id="469" r:id="rId14"/>
    <p:sldId id="499" r:id="rId15"/>
    <p:sldId id="500" r:id="rId16"/>
    <p:sldId id="479" r:id="rId17"/>
    <p:sldId id="483" r:id="rId18"/>
    <p:sldId id="480" r:id="rId19"/>
    <p:sldId id="481" r:id="rId20"/>
    <p:sldId id="495" r:id="rId21"/>
    <p:sldId id="486" r:id="rId22"/>
    <p:sldId id="501" r:id="rId23"/>
    <p:sldId id="504" r:id="rId24"/>
    <p:sldId id="458" r:id="rId25"/>
    <p:sldId id="485" r:id="rId26"/>
    <p:sldId id="488" r:id="rId27"/>
    <p:sldId id="490" r:id="rId28"/>
    <p:sldId id="496" r:id="rId29"/>
    <p:sldId id="491" r:id="rId30"/>
    <p:sldId id="503" r:id="rId31"/>
    <p:sldId id="492" r:id="rId32"/>
    <p:sldId id="463" r:id="rId33"/>
  </p:sldIdLst>
  <p:sldSz cx="9144000" cy="6858000" type="screen4x3"/>
  <p:notesSz cx="7010400" cy="9296400"/>
  <p:embeddedFontLst>
    <p:embeddedFont>
      <p:font typeface="Calibri" panose="020F0502020204030204" pitchFamily="34"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Lst>
  <p:defaultTextStyle>
    <a:defPPr>
      <a:defRPr lang="en-US"/>
    </a:defPPr>
    <a:lvl1pPr algn="l" rtl="0" fontAlgn="base">
      <a:spcBef>
        <a:spcPct val="0"/>
      </a:spcBef>
      <a:spcAft>
        <a:spcPct val="0"/>
      </a:spcAft>
      <a:defRPr sz="2800" kern="1200">
        <a:solidFill>
          <a:schemeClr val="bg2"/>
        </a:solidFill>
        <a:latin typeface="Calibri" pitchFamily="34" charset="0"/>
        <a:ea typeface="+mn-ea"/>
        <a:cs typeface="Arial" charset="0"/>
      </a:defRPr>
    </a:lvl1pPr>
    <a:lvl2pPr marL="457200" algn="l" rtl="0" fontAlgn="base">
      <a:spcBef>
        <a:spcPct val="0"/>
      </a:spcBef>
      <a:spcAft>
        <a:spcPct val="0"/>
      </a:spcAft>
      <a:defRPr sz="2800" kern="1200">
        <a:solidFill>
          <a:schemeClr val="bg2"/>
        </a:solidFill>
        <a:latin typeface="Calibri" pitchFamily="34" charset="0"/>
        <a:ea typeface="+mn-ea"/>
        <a:cs typeface="Arial" charset="0"/>
      </a:defRPr>
    </a:lvl2pPr>
    <a:lvl3pPr marL="914400" algn="l" rtl="0" fontAlgn="base">
      <a:spcBef>
        <a:spcPct val="0"/>
      </a:spcBef>
      <a:spcAft>
        <a:spcPct val="0"/>
      </a:spcAft>
      <a:defRPr sz="2800" kern="1200">
        <a:solidFill>
          <a:schemeClr val="bg2"/>
        </a:solidFill>
        <a:latin typeface="Calibri" pitchFamily="34" charset="0"/>
        <a:ea typeface="+mn-ea"/>
        <a:cs typeface="Arial" charset="0"/>
      </a:defRPr>
    </a:lvl3pPr>
    <a:lvl4pPr marL="1371600" algn="l" rtl="0" fontAlgn="base">
      <a:spcBef>
        <a:spcPct val="0"/>
      </a:spcBef>
      <a:spcAft>
        <a:spcPct val="0"/>
      </a:spcAft>
      <a:defRPr sz="2800" kern="1200">
        <a:solidFill>
          <a:schemeClr val="bg2"/>
        </a:solidFill>
        <a:latin typeface="Calibri" pitchFamily="34" charset="0"/>
        <a:ea typeface="+mn-ea"/>
        <a:cs typeface="Arial" charset="0"/>
      </a:defRPr>
    </a:lvl4pPr>
    <a:lvl5pPr marL="1828800" algn="l" rtl="0" fontAlgn="base">
      <a:spcBef>
        <a:spcPct val="0"/>
      </a:spcBef>
      <a:spcAft>
        <a:spcPct val="0"/>
      </a:spcAft>
      <a:defRPr sz="2800" kern="1200">
        <a:solidFill>
          <a:schemeClr val="bg2"/>
        </a:solidFill>
        <a:latin typeface="Calibri" pitchFamily="34" charset="0"/>
        <a:ea typeface="+mn-ea"/>
        <a:cs typeface="Arial" charset="0"/>
      </a:defRPr>
    </a:lvl5pPr>
    <a:lvl6pPr marL="2286000" algn="l" defTabSz="914400" rtl="0" eaLnBrk="1" latinLnBrk="0" hangingPunct="1">
      <a:defRPr sz="2800" kern="1200">
        <a:solidFill>
          <a:schemeClr val="bg2"/>
        </a:solidFill>
        <a:latin typeface="Calibri" pitchFamily="34" charset="0"/>
        <a:ea typeface="+mn-ea"/>
        <a:cs typeface="Arial" charset="0"/>
      </a:defRPr>
    </a:lvl6pPr>
    <a:lvl7pPr marL="2743200" algn="l" defTabSz="914400" rtl="0" eaLnBrk="1" latinLnBrk="0" hangingPunct="1">
      <a:defRPr sz="2800" kern="1200">
        <a:solidFill>
          <a:schemeClr val="bg2"/>
        </a:solidFill>
        <a:latin typeface="Calibri" pitchFamily="34" charset="0"/>
        <a:ea typeface="+mn-ea"/>
        <a:cs typeface="Arial" charset="0"/>
      </a:defRPr>
    </a:lvl7pPr>
    <a:lvl8pPr marL="3200400" algn="l" defTabSz="914400" rtl="0" eaLnBrk="1" latinLnBrk="0" hangingPunct="1">
      <a:defRPr sz="2800" kern="1200">
        <a:solidFill>
          <a:schemeClr val="bg2"/>
        </a:solidFill>
        <a:latin typeface="Calibri" pitchFamily="34" charset="0"/>
        <a:ea typeface="+mn-ea"/>
        <a:cs typeface="Arial" charset="0"/>
      </a:defRPr>
    </a:lvl8pPr>
    <a:lvl9pPr marL="3657600" algn="l" defTabSz="914400" rtl="0" eaLnBrk="1" latinLnBrk="0" hangingPunct="1">
      <a:defRPr sz="2800" kern="1200">
        <a:solidFill>
          <a:schemeClr val="bg2"/>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userDrawn="1">
          <p15:clr>
            <a:srgbClr val="A4A3A4"/>
          </p15:clr>
        </p15:guide>
        <p15:guide id="2" pos="2227" userDrawn="1">
          <p15:clr>
            <a:srgbClr val="A4A3A4"/>
          </p15:clr>
        </p15:guide>
        <p15:guide id="3" orient="horz" pos="2928"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9CC00"/>
    <a:srgbClr val="FFFF00"/>
    <a:srgbClr val="3399FF"/>
    <a:srgbClr val="F38E29"/>
    <a:srgbClr val="CCECF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9645" autoAdjust="0"/>
  </p:normalViewPr>
  <p:slideViewPr>
    <p:cSldViewPr snapToGrid="0">
      <p:cViewPr varScale="1">
        <p:scale>
          <a:sx n="94" d="100"/>
          <a:sy n="94" d="100"/>
        </p:scale>
        <p:origin x="-1008"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7" d="100"/>
          <a:sy n="67" d="100"/>
        </p:scale>
        <p:origin x="-3228" y="-108"/>
      </p:cViewPr>
      <p:guideLst>
        <p:guide orient="horz" pos="2924"/>
        <p:guide orient="horz" pos="2928"/>
        <p:guide pos="22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1.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43" Type="http://schemas.openxmlformats.org/officeDocument/2006/relationships/font" Target="fonts/font8.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dirty="0"/>
              <a:t>Graph 1:  D&amp;O Market More Competitive</a:t>
            </a:r>
          </a:p>
        </c:rich>
      </c:tx>
      <c:layout>
        <c:manualLayout>
          <c:xMode val="edge"/>
          <c:yMode val="edge"/>
          <c:x val="0.12801076931978667"/>
          <c:y val="2.5646626951580801E-3"/>
        </c:manualLayout>
      </c:layout>
      <c:overlay val="0"/>
    </c:title>
    <c:autoTitleDeleted val="0"/>
    <c:plotArea>
      <c:layout>
        <c:manualLayout>
          <c:layoutTarget val="inner"/>
          <c:xMode val="edge"/>
          <c:yMode val="edge"/>
          <c:x val="9.2595591612757031E-2"/>
          <c:y val="0.21405727634913144"/>
          <c:w val="0.76787470790531298"/>
          <c:h val="0.63280495806458603"/>
        </c:manualLayout>
      </c:layout>
      <c:lineChart>
        <c:grouping val="standard"/>
        <c:varyColors val="0"/>
        <c:ser>
          <c:idx val="1"/>
          <c:order val="0"/>
          <c:tx>
            <c:strRef>
              <c:f>'Graphs &amp; Charts'!$F$50</c:f>
              <c:strCache>
                <c:ptCount val="1"/>
                <c:pt idx="0">
                  <c:v>D&amp;O Market Change</c:v>
                </c:pt>
              </c:strCache>
            </c:strRef>
          </c:tx>
          <c:cat>
            <c:strRef>
              <c:f>'Graphs &amp; Charts'!$D$52:$D$72</c:f>
              <c:strCache>
                <c:ptCount val="21"/>
                <c:pt idx="0">
                  <c:v>2Q11</c:v>
                </c:pt>
                <c:pt idx="1">
                  <c:v>3Q11</c:v>
                </c:pt>
                <c:pt idx="2">
                  <c:v>4Q11</c:v>
                </c:pt>
                <c:pt idx="3">
                  <c:v>1Q12</c:v>
                </c:pt>
                <c:pt idx="4">
                  <c:v>2Q12</c:v>
                </c:pt>
                <c:pt idx="5">
                  <c:v>3Q12</c:v>
                </c:pt>
                <c:pt idx="6">
                  <c:v>4Q12</c:v>
                </c:pt>
                <c:pt idx="7">
                  <c:v>1Q13</c:v>
                </c:pt>
                <c:pt idx="8">
                  <c:v>2Q13</c:v>
                </c:pt>
                <c:pt idx="9">
                  <c:v>3Q13</c:v>
                </c:pt>
                <c:pt idx="10">
                  <c:v>4Q13</c:v>
                </c:pt>
                <c:pt idx="11">
                  <c:v>1Q14</c:v>
                </c:pt>
                <c:pt idx="12">
                  <c:v>2Q14</c:v>
                </c:pt>
                <c:pt idx="13">
                  <c:v>3Q14</c:v>
                </c:pt>
                <c:pt idx="14">
                  <c:v>4Q14</c:v>
                </c:pt>
                <c:pt idx="15">
                  <c:v>1Q15</c:v>
                </c:pt>
                <c:pt idx="16">
                  <c:v>2Q15</c:v>
                </c:pt>
                <c:pt idx="17">
                  <c:v>3Q15</c:v>
                </c:pt>
                <c:pt idx="18">
                  <c:v>4Q15</c:v>
                </c:pt>
                <c:pt idx="19">
                  <c:v>1Q16</c:v>
                </c:pt>
                <c:pt idx="20">
                  <c:v>2Q16</c:v>
                </c:pt>
              </c:strCache>
            </c:strRef>
          </c:cat>
          <c:val>
            <c:numRef>
              <c:f>'Graphs &amp; Charts'!$F$51:$F$73</c:f>
              <c:numCache>
                <c:formatCode>General</c:formatCode>
                <c:ptCount val="23"/>
                <c:pt idx="0">
                  <c:v>-0.5</c:v>
                </c:pt>
                <c:pt idx="1">
                  <c:v>2.2999999999999998</c:v>
                </c:pt>
                <c:pt idx="2">
                  <c:v>3.3</c:v>
                </c:pt>
                <c:pt idx="3">
                  <c:v>5.0999999999999996</c:v>
                </c:pt>
                <c:pt idx="4">
                  <c:v>6.8000000000000007</c:v>
                </c:pt>
                <c:pt idx="5">
                  <c:v>6.6999999999999993</c:v>
                </c:pt>
                <c:pt idx="6">
                  <c:v>6.3</c:v>
                </c:pt>
                <c:pt idx="7">
                  <c:v>5.5</c:v>
                </c:pt>
                <c:pt idx="8">
                  <c:v>5.9</c:v>
                </c:pt>
                <c:pt idx="9">
                  <c:v>6.3</c:v>
                </c:pt>
                <c:pt idx="10">
                  <c:v>5.6</c:v>
                </c:pt>
                <c:pt idx="11">
                  <c:v>4.4000000000000004</c:v>
                </c:pt>
                <c:pt idx="12">
                  <c:v>5.5</c:v>
                </c:pt>
                <c:pt idx="13">
                  <c:v>3.1</c:v>
                </c:pt>
                <c:pt idx="14">
                  <c:v>2.5</c:v>
                </c:pt>
                <c:pt idx="15">
                  <c:v>2.2999999999999998</c:v>
                </c:pt>
                <c:pt idx="16">
                  <c:v>1.4</c:v>
                </c:pt>
                <c:pt idx="17">
                  <c:v>0.7</c:v>
                </c:pt>
                <c:pt idx="18">
                  <c:v>0.4</c:v>
                </c:pt>
                <c:pt idx="19">
                  <c:v>0.9</c:v>
                </c:pt>
                <c:pt idx="20">
                  <c:v>0.2</c:v>
                </c:pt>
                <c:pt idx="21">
                  <c:v>-0.35</c:v>
                </c:pt>
                <c:pt idx="22">
                  <c:v>-0.1</c:v>
                </c:pt>
              </c:numCache>
            </c:numRef>
          </c:val>
          <c:smooth val="0"/>
        </c:ser>
        <c:dLbls>
          <c:showLegendKey val="0"/>
          <c:showVal val="0"/>
          <c:showCatName val="0"/>
          <c:showSerName val="0"/>
          <c:showPercent val="0"/>
          <c:showBubbleSize val="0"/>
        </c:dLbls>
        <c:marker val="1"/>
        <c:smooth val="0"/>
        <c:axId val="205431168"/>
        <c:axId val="205432704"/>
      </c:lineChart>
      <c:catAx>
        <c:axId val="20543116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05432704"/>
        <c:crosses val="autoZero"/>
        <c:auto val="1"/>
        <c:lblAlgn val="ctr"/>
        <c:lblOffset val="100"/>
        <c:noMultiLvlLbl val="0"/>
      </c:catAx>
      <c:valAx>
        <c:axId val="205432704"/>
        <c:scaling>
          <c:orientation val="minMax"/>
        </c:scaling>
        <c:delete val="0"/>
        <c:axPos val="l"/>
        <c:majorGridlines/>
        <c:title>
          <c:tx>
            <c:rich>
              <a:bodyPr/>
              <a:lstStyle/>
              <a:p>
                <a:pPr>
                  <a:defRPr sz="1400" b="1" i="0" u="none" strike="noStrike" baseline="0">
                    <a:solidFill>
                      <a:srgbClr val="000000"/>
                    </a:solidFill>
                    <a:latin typeface="Calibri"/>
                    <a:ea typeface="Calibri"/>
                    <a:cs typeface="Calibri"/>
                  </a:defRPr>
                </a:pPr>
                <a:r>
                  <a:rPr lang="en-US" sz="1400" b="1" dirty="0"/>
                  <a:t>Percentage Change</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05431168"/>
        <c:crosses val="autoZero"/>
        <c:crossBetween val="between"/>
        <c:majorUnit val="2"/>
        <c:minorUnit val="0.5"/>
      </c:valAx>
    </c:plotArea>
    <c:legend>
      <c:legendPos val="r"/>
      <c:layout>
        <c:manualLayout>
          <c:xMode val="edge"/>
          <c:yMode val="edge"/>
          <c:x val="0.30590883833510635"/>
          <c:y val="0.89885259261088502"/>
          <c:w val="0.3196268234805823"/>
          <c:h val="6.6666816331753614E-2"/>
        </c:manualLayout>
      </c:layout>
      <c:overlay val="0"/>
      <c:txPr>
        <a:bodyPr/>
        <a:lstStyle/>
        <a:p>
          <a:pPr>
            <a:defRPr sz="12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22762899615573"/>
          <c:y val="3.8408477688555633E-2"/>
          <c:w val="0.50522642454827904"/>
          <c:h val="0.9615915223114444"/>
        </c:manualLayout>
      </c:layout>
      <c:pieChart>
        <c:varyColors val="1"/>
        <c:ser>
          <c:idx val="0"/>
          <c:order val="0"/>
          <c:tx>
            <c:strRef>
              <c:f>'Graphs &amp; Charts'!$G$20</c:f>
              <c:strCache>
                <c:ptCount val="1"/>
                <c:pt idx="0">
                  <c:v>Percent in Class</c:v>
                </c:pt>
              </c:strCache>
            </c:strRef>
          </c:tx>
          <c:dPt>
            <c:idx val="0"/>
            <c:bubble3D val="0"/>
            <c:spPr>
              <a:solidFill>
                <a:schemeClr val="accent6">
                  <a:lumMod val="50000"/>
                </a:schemeClr>
              </a:solidFill>
            </c:spPr>
          </c:dPt>
          <c:dPt>
            <c:idx val="1"/>
            <c:bubble3D val="0"/>
            <c:spPr>
              <a:solidFill>
                <a:srgbClr val="A4C8E1"/>
              </a:solidFill>
            </c:spPr>
          </c:dPt>
          <c:dPt>
            <c:idx val="2"/>
            <c:bubble3D val="0"/>
          </c:dPt>
          <c:dPt>
            <c:idx val="3"/>
            <c:bubble3D val="0"/>
          </c:dPt>
          <c:dPt>
            <c:idx val="4"/>
            <c:bubble3D val="0"/>
          </c:dPt>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'Graphs &amp; Charts'!$F$21:$F$24</c:f>
              <c:strCache>
                <c:ptCount val="4"/>
                <c:pt idx="0">
                  <c:v>Down 1 - 15%</c:v>
                </c:pt>
                <c:pt idx="1">
                  <c:v>Flat</c:v>
                </c:pt>
                <c:pt idx="2">
                  <c:v>Up 1 - 10%</c:v>
                </c:pt>
                <c:pt idx="3">
                  <c:v>Up 10 - 20%</c:v>
                </c:pt>
              </c:strCache>
            </c:strRef>
          </c:cat>
          <c:val>
            <c:numRef>
              <c:f>'Graphs &amp; Charts'!$G$21:$G$24</c:f>
              <c:numCache>
                <c:formatCode>0.00%</c:formatCode>
                <c:ptCount val="4"/>
                <c:pt idx="0">
                  <c:v>0.124</c:v>
                </c:pt>
                <c:pt idx="1">
                  <c:v>0.70250000000000001</c:v>
                </c:pt>
                <c:pt idx="2">
                  <c:v>0.1736</c:v>
                </c:pt>
                <c:pt idx="3">
                  <c:v>0</c:v>
                </c:pt>
              </c:numCache>
            </c:numRef>
          </c:val>
        </c:ser>
        <c:dLbls>
          <c:dLblPos val="inEnd"/>
          <c:showLegendKey val="0"/>
          <c:showVal val="1"/>
          <c:showCatName val="0"/>
          <c:showSerName val="0"/>
          <c:showPercent val="0"/>
          <c:showBubbleSize val="0"/>
          <c:showLeaderLines val="1"/>
        </c:dLbls>
        <c:firstSliceAng val="282"/>
      </c:pieChart>
    </c:plotArea>
    <c:legend>
      <c:legendPos val="r"/>
      <c:layout>
        <c:manualLayout>
          <c:xMode val="edge"/>
          <c:yMode val="edge"/>
          <c:x val="0.72369080653606077"/>
          <c:y val="0.13218117516980057"/>
          <c:w val="0.25011020571202436"/>
          <c:h val="0.77745462683542876"/>
        </c:manualLayout>
      </c:layout>
      <c:overlay val="0"/>
      <c:txPr>
        <a:bodyPr/>
        <a:lstStyle/>
        <a:p>
          <a:pPr algn="just">
            <a:defRPr sz="900">
              <a:solidFill>
                <a:schemeClr val="bg1"/>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0.54216</cdr:x>
      <cdr:y>0.87857</cdr:y>
    </cdr:from>
    <cdr:to>
      <cdr:x>0.99932</cdr:x>
      <cdr:y>0.9428</cdr:y>
    </cdr:to>
    <cdr:sp macro="" textlink="">
      <cdr:nvSpPr>
        <cdr:cNvPr id="2" name="TextBox 3"/>
        <cdr:cNvSpPr txBox="1"/>
      </cdr:nvSpPr>
      <cdr:spPr>
        <a:xfrm xmlns:a="http://schemas.openxmlformats.org/drawingml/2006/main">
          <a:off x="1919549" y="2340893"/>
          <a:ext cx="1618590" cy="17115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700" i="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0560" tIns="45279" rIns="90560" bIns="45279" numCol="1" anchor="t" anchorCtr="0" compatLnSpc="1">
            <a:prstTxWarp prst="textNoShape">
              <a:avLst/>
            </a:prstTxWarp>
          </a:bodyPr>
          <a:lstStyle>
            <a:lvl1pPr defTabSz="903479">
              <a:defRPr sz="1100">
                <a:solidFill>
                  <a:schemeClr val="tx1"/>
                </a:solidFill>
                <a:latin typeface="Arial" pitchFamily="34" charset="0"/>
                <a:cs typeface="Arial" pitchFamily="34" charset="0"/>
              </a:defRPr>
            </a:lvl1pPr>
          </a:lstStyle>
          <a:p>
            <a:pPr>
              <a:defRPr/>
            </a:pPr>
            <a:endParaRPr lang="en-US" dirty="0"/>
          </a:p>
        </p:txBody>
      </p:sp>
      <p:sp>
        <p:nvSpPr>
          <p:cNvPr id="198659" name="Rectangle 3"/>
          <p:cNvSpPr>
            <a:spLocks noGrp="1" noChangeArrowheads="1"/>
          </p:cNvSpPr>
          <p:nvPr>
            <p:ph type="dt" sz="quarter" idx="1"/>
          </p:nvPr>
        </p:nvSpPr>
        <p:spPr bwMode="auto">
          <a:xfrm>
            <a:off x="3970942" y="0"/>
            <a:ext cx="3037840" cy="465138"/>
          </a:xfrm>
          <a:prstGeom prst="rect">
            <a:avLst/>
          </a:prstGeom>
          <a:noFill/>
          <a:ln w="9525">
            <a:noFill/>
            <a:miter lim="800000"/>
            <a:headEnd/>
            <a:tailEnd/>
          </a:ln>
        </p:spPr>
        <p:txBody>
          <a:bodyPr vert="horz" wrap="square" lIns="90560" tIns="45279" rIns="90560" bIns="45279" numCol="1" anchor="t" anchorCtr="0" compatLnSpc="1">
            <a:prstTxWarp prst="textNoShape">
              <a:avLst/>
            </a:prstTxWarp>
          </a:bodyPr>
          <a:lstStyle>
            <a:lvl1pPr algn="r" defTabSz="903479">
              <a:defRPr sz="1100">
                <a:solidFill>
                  <a:schemeClr val="tx1"/>
                </a:solidFill>
                <a:latin typeface="Arial" pitchFamily="34" charset="0"/>
                <a:cs typeface="Arial" pitchFamily="34" charset="0"/>
              </a:defRPr>
            </a:lvl1pPr>
          </a:lstStyle>
          <a:p>
            <a:pPr>
              <a:defRPr/>
            </a:pPr>
            <a:endParaRPr lang="en-US" dirty="0"/>
          </a:p>
        </p:txBody>
      </p:sp>
      <p:sp>
        <p:nvSpPr>
          <p:cNvPr id="198660" name="Rectangle 4"/>
          <p:cNvSpPr>
            <a:spLocks noGrp="1" noChangeArrowheads="1"/>
          </p:cNvSpPr>
          <p:nvPr>
            <p:ph type="ftr" sz="quarter" idx="2"/>
          </p:nvPr>
        </p:nvSpPr>
        <p:spPr bwMode="auto">
          <a:xfrm>
            <a:off x="0" y="8829679"/>
            <a:ext cx="3037840" cy="465138"/>
          </a:xfrm>
          <a:prstGeom prst="rect">
            <a:avLst/>
          </a:prstGeom>
          <a:noFill/>
          <a:ln w="9525">
            <a:noFill/>
            <a:miter lim="800000"/>
            <a:headEnd/>
            <a:tailEnd/>
          </a:ln>
        </p:spPr>
        <p:txBody>
          <a:bodyPr vert="horz" wrap="square" lIns="90560" tIns="45279" rIns="90560" bIns="45279" numCol="1" anchor="b" anchorCtr="0" compatLnSpc="1">
            <a:prstTxWarp prst="textNoShape">
              <a:avLst/>
            </a:prstTxWarp>
          </a:bodyPr>
          <a:lstStyle>
            <a:lvl1pPr defTabSz="903479">
              <a:defRPr sz="1100">
                <a:solidFill>
                  <a:schemeClr val="tx1"/>
                </a:solidFill>
                <a:latin typeface="Arial" pitchFamily="34" charset="0"/>
                <a:cs typeface="Arial" pitchFamily="34" charset="0"/>
              </a:defRPr>
            </a:lvl1pPr>
          </a:lstStyle>
          <a:p>
            <a:pPr>
              <a:defRPr/>
            </a:pPr>
            <a:endParaRPr lang="en-US" dirty="0"/>
          </a:p>
        </p:txBody>
      </p:sp>
      <p:sp>
        <p:nvSpPr>
          <p:cNvPr id="198661" name="Rectangle 5"/>
          <p:cNvSpPr>
            <a:spLocks noGrp="1" noChangeArrowheads="1"/>
          </p:cNvSpPr>
          <p:nvPr>
            <p:ph type="sldNum" sz="quarter" idx="3"/>
          </p:nvPr>
        </p:nvSpPr>
        <p:spPr bwMode="auto">
          <a:xfrm>
            <a:off x="3970942" y="8829679"/>
            <a:ext cx="3037840" cy="465138"/>
          </a:xfrm>
          <a:prstGeom prst="rect">
            <a:avLst/>
          </a:prstGeom>
          <a:noFill/>
          <a:ln w="9525">
            <a:noFill/>
            <a:miter lim="800000"/>
            <a:headEnd/>
            <a:tailEnd/>
          </a:ln>
        </p:spPr>
        <p:txBody>
          <a:bodyPr vert="horz" wrap="square" lIns="90560" tIns="45279" rIns="90560" bIns="45279" numCol="1" anchor="b" anchorCtr="0" compatLnSpc="1">
            <a:prstTxWarp prst="textNoShape">
              <a:avLst/>
            </a:prstTxWarp>
          </a:bodyPr>
          <a:lstStyle>
            <a:lvl1pPr algn="r" defTabSz="903479">
              <a:defRPr sz="1100">
                <a:solidFill>
                  <a:schemeClr val="tx1"/>
                </a:solidFill>
                <a:latin typeface="Arial" pitchFamily="34" charset="0"/>
                <a:cs typeface="Arial" pitchFamily="34" charset="0"/>
              </a:defRPr>
            </a:lvl1pPr>
          </a:lstStyle>
          <a:p>
            <a:pPr>
              <a:defRPr/>
            </a:pPr>
            <a:fld id="{60F50DF7-0310-4A47-AD18-E6F4B8B31757}" type="slidenum">
              <a:rPr lang="en-US"/>
              <a:pPr>
                <a:defRPr/>
              </a:pPr>
              <a:t>‹#›</a:t>
            </a:fld>
            <a:endParaRPr lang="en-US" dirty="0"/>
          </a:p>
        </p:txBody>
      </p:sp>
    </p:spTree>
    <p:extLst>
      <p:ext uri="{BB962C8B-B14F-4D97-AF65-F5344CB8AC3E}">
        <p14:creationId xmlns:p14="http://schemas.microsoft.com/office/powerpoint/2010/main" val="1711539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0557" tIns="45278" rIns="90557" bIns="45278" numCol="1" anchor="t" anchorCtr="0" compatLnSpc="1">
            <a:prstTxWarp prst="textNoShape">
              <a:avLst/>
            </a:prstTxWarp>
          </a:bodyPr>
          <a:lstStyle>
            <a:lvl1pPr defTabSz="903479">
              <a:defRPr sz="1100">
                <a:solidFill>
                  <a:schemeClr val="tx1"/>
                </a:solidFill>
                <a:latin typeface="Arial" pitchFamily="34" charset="0"/>
                <a:cs typeface="Arial" pitchFamily="34" charset="0"/>
              </a:defRPr>
            </a:lvl1pPr>
          </a:lstStyle>
          <a:p>
            <a:pPr>
              <a:defRPr/>
            </a:pPr>
            <a:endParaRPr lang="en-US" dirty="0"/>
          </a:p>
        </p:txBody>
      </p:sp>
      <p:sp>
        <p:nvSpPr>
          <p:cNvPr id="87043" name="Rectangle 3"/>
          <p:cNvSpPr>
            <a:spLocks noGrp="1" noChangeArrowheads="1"/>
          </p:cNvSpPr>
          <p:nvPr>
            <p:ph type="dt" idx="1"/>
          </p:nvPr>
        </p:nvSpPr>
        <p:spPr bwMode="auto">
          <a:xfrm>
            <a:off x="3970942" y="0"/>
            <a:ext cx="3037840" cy="465138"/>
          </a:xfrm>
          <a:prstGeom prst="rect">
            <a:avLst/>
          </a:prstGeom>
          <a:noFill/>
          <a:ln w="9525">
            <a:noFill/>
            <a:miter lim="800000"/>
            <a:headEnd/>
            <a:tailEnd/>
          </a:ln>
        </p:spPr>
        <p:txBody>
          <a:bodyPr vert="horz" wrap="square" lIns="90557" tIns="45278" rIns="90557" bIns="45278" numCol="1" anchor="t" anchorCtr="0" compatLnSpc="1">
            <a:prstTxWarp prst="textNoShape">
              <a:avLst/>
            </a:prstTxWarp>
          </a:bodyPr>
          <a:lstStyle>
            <a:lvl1pPr algn="r" defTabSz="903479">
              <a:defRPr sz="1100">
                <a:solidFill>
                  <a:schemeClr val="tx1"/>
                </a:solidFill>
                <a:latin typeface="Arial" pitchFamily="34" charset="0"/>
                <a:cs typeface="Arial" pitchFamily="34"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701040" y="4414838"/>
            <a:ext cx="5608320" cy="4184650"/>
          </a:xfrm>
          <a:prstGeom prst="rect">
            <a:avLst/>
          </a:prstGeom>
          <a:noFill/>
          <a:ln w="9525">
            <a:noFill/>
            <a:miter lim="800000"/>
            <a:headEnd/>
            <a:tailEnd/>
          </a:ln>
        </p:spPr>
        <p:txBody>
          <a:bodyPr vert="horz" wrap="square" lIns="90557" tIns="45278" rIns="90557" bIns="452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9"/>
            <a:ext cx="3037840" cy="465138"/>
          </a:xfrm>
          <a:prstGeom prst="rect">
            <a:avLst/>
          </a:prstGeom>
          <a:noFill/>
          <a:ln w="9525">
            <a:noFill/>
            <a:miter lim="800000"/>
            <a:headEnd/>
            <a:tailEnd/>
          </a:ln>
        </p:spPr>
        <p:txBody>
          <a:bodyPr vert="horz" wrap="square" lIns="90557" tIns="45278" rIns="90557" bIns="45278" numCol="1" anchor="b" anchorCtr="0" compatLnSpc="1">
            <a:prstTxWarp prst="textNoShape">
              <a:avLst/>
            </a:prstTxWarp>
          </a:bodyPr>
          <a:lstStyle>
            <a:lvl1pPr defTabSz="903479">
              <a:defRPr sz="1100">
                <a:solidFill>
                  <a:schemeClr val="tx1"/>
                </a:solidFill>
                <a:latin typeface="Arial" pitchFamily="34" charset="0"/>
                <a:cs typeface="Arial" pitchFamily="34" charset="0"/>
              </a:defRPr>
            </a:lvl1pPr>
          </a:lstStyle>
          <a:p>
            <a:pPr>
              <a:defRPr/>
            </a:pPr>
            <a:endParaRPr lang="en-US" dirty="0"/>
          </a:p>
        </p:txBody>
      </p:sp>
      <p:sp>
        <p:nvSpPr>
          <p:cNvPr id="87047" name="Rectangle 7"/>
          <p:cNvSpPr>
            <a:spLocks noGrp="1" noChangeArrowheads="1"/>
          </p:cNvSpPr>
          <p:nvPr>
            <p:ph type="sldNum" sz="quarter" idx="5"/>
          </p:nvPr>
        </p:nvSpPr>
        <p:spPr bwMode="auto">
          <a:xfrm>
            <a:off x="3970942" y="8829679"/>
            <a:ext cx="3037840" cy="465138"/>
          </a:xfrm>
          <a:prstGeom prst="rect">
            <a:avLst/>
          </a:prstGeom>
          <a:noFill/>
          <a:ln w="9525">
            <a:noFill/>
            <a:miter lim="800000"/>
            <a:headEnd/>
            <a:tailEnd/>
          </a:ln>
        </p:spPr>
        <p:txBody>
          <a:bodyPr vert="horz" wrap="square" lIns="90557" tIns="45278" rIns="90557" bIns="45278" numCol="1" anchor="b" anchorCtr="0" compatLnSpc="1">
            <a:prstTxWarp prst="textNoShape">
              <a:avLst/>
            </a:prstTxWarp>
          </a:bodyPr>
          <a:lstStyle>
            <a:lvl1pPr algn="r" defTabSz="903479">
              <a:defRPr sz="1100">
                <a:solidFill>
                  <a:schemeClr val="tx1"/>
                </a:solidFill>
                <a:latin typeface="Arial" pitchFamily="34" charset="0"/>
                <a:cs typeface="Arial" pitchFamily="34" charset="0"/>
              </a:defRPr>
            </a:lvl1pPr>
          </a:lstStyle>
          <a:p>
            <a:pPr>
              <a:defRPr/>
            </a:pPr>
            <a:fld id="{937EB128-6730-401A-B0BD-C181F522DE0E}" type="slidenum">
              <a:rPr lang="en-US"/>
              <a:pPr>
                <a:defRPr/>
              </a:pPr>
              <a:t>‹#›</a:t>
            </a:fld>
            <a:endParaRPr lang="en-US" dirty="0"/>
          </a:p>
        </p:txBody>
      </p:sp>
    </p:spTree>
    <p:extLst>
      <p:ext uri="{BB962C8B-B14F-4D97-AF65-F5344CB8AC3E}">
        <p14:creationId xmlns:p14="http://schemas.microsoft.com/office/powerpoint/2010/main" val="433910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template for future.</a:t>
            </a:r>
            <a:endParaRPr lang="en-US" dirty="0"/>
          </a:p>
        </p:txBody>
      </p:sp>
      <p:sp>
        <p:nvSpPr>
          <p:cNvPr id="4" name="Slide Number Placeholder 3"/>
          <p:cNvSpPr>
            <a:spLocks noGrp="1"/>
          </p:cNvSpPr>
          <p:nvPr>
            <p:ph type="sldNum" sz="quarter" idx="10"/>
          </p:nvPr>
        </p:nvSpPr>
        <p:spPr/>
        <p:txBody>
          <a:bodyPr/>
          <a:lstStyle/>
          <a:p>
            <a:fld id="{41D4F70D-02B2-470C-8437-E722AB38D7B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3520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template for future.</a:t>
            </a:r>
            <a:endParaRPr lang="en-US" dirty="0"/>
          </a:p>
        </p:txBody>
      </p:sp>
      <p:sp>
        <p:nvSpPr>
          <p:cNvPr id="4" name="Slide Number Placeholder 3"/>
          <p:cNvSpPr>
            <a:spLocks noGrp="1"/>
          </p:cNvSpPr>
          <p:nvPr>
            <p:ph type="sldNum" sz="quarter" idx="10"/>
          </p:nvPr>
        </p:nvSpPr>
        <p:spPr/>
        <p:txBody>
          <a:bodyPr/>
          <a:lstStyle/>
          <a:p>
            <a:fld id="{41D4F70D-02B2-470C-8437-E722AB38D7B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3520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10</a:t>
            </a:fld>
            <a:endParaRPr lang="en-US" dirty="0"/>
          </a:p>
        </p:txBody>
      </p:sp>
    </p:spTree>
    <p:extLst>
      <p:ext uri="{BB962C8B-B14F-4D97-AF65-F5344CB8AC3E}">
        <p14:creationId xmlns:p14="http://schemas.microsoft.com/office/powerpoint/2010/main" val="1934959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www.ajgrms.com/"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hyperlink" Target="https://www.facebook.com/AJGCORPORATE?ref=ts" TargetMode="External"/><Relationship Id="rId5" Type="http://schemas.openxmlformats.org/officeDocument/2006/relationships/image" Target="../media/image3.png"/><Relationship Id="rId4" Type="http://schemas.openxmlformats.org/officeDocument/2006/relationships/hyperlink" Target="http://www.linkedin.com/company/6547?trk=tyah" TargetMode="Externa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www.ajgrms.com/"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AJGCORPORATE?ref=ts" TargetMode="External"/><Relationship Id="rId5" Type="http://schemas.openxmlformats.org/officeDocument/2006/relationships/image" Target="../media/image3.png"/><Relationship Id="rId4" Type="http://schemas.openxmlformats.org/officeDocument/2006/relationships/hyperlink" Target="http://www.linkedin.com/company/6547?trk=tyah" TargetMode="External"/><Relationship Id="rId9"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ajgrms.com/"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hyperlink" Target="https://www.facebook.com/AJGCORPORATE?ref=ts" TargetMode="External"/><Relationship Id="rId5" Type="http://schemas.openxmlformats.org/officeDocument/2006/relationships/image" Target="../media/image3.png"/><Relationship Id="rId4" Type="http://schemas.openxmlformats.org/officeDocument/2006/relationships/hyperlink" Target="http://www.linkedin.com/company/6547?trk=tyah"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NewBkgd2.png"/>
          <p:cNvPicPr>
            <a:picLocks noChangeAspect="1"/>
          </p:cNvPicPr>
          <p:nvPr userDrawn="1"/>
        </p:nvPicPr>
        <p:blipFill>
          <a:blip r:embed="rId2" cstate="print"/>
          <a:srcRect/>
          <a:stretch>
            <a:fillRect/>
          </a:stretch>
        </p:blipFill>
        <p:spPr bwMode="auto">
          <a:xfrm>
            <a:off x="-9525" y="-9525"/>
            <a:ext cx="9153525" cy="6858000"/>
          </a:xfrm>
          <a:prstGeom prst="rect">
            <a:avLst/>
          </a:prstGeom>
          <a:noFill/>
          <a:ln w="9525">
            <a:noFill/>
            <a:miter lim="800000"/>
            <a:headEnd/>
            <a:tailEnd/>
          </a:ln>
        </p:spPr>
      </p:pic>
      <p:sp>
        <p:nvSpPr>
          <p:cNvPr id="5" name="Text Box 5"/>
          <p:cNvSpPr txBox="1">
            <a:spLocks noChangeArrowheads="1"/>
          </p:cNvSpPr>
          <p:nvPr userDrawn="1"/>
        </p:nvSpPr>
        <p:spPr bwMode="auto">
          <a:xfrm rot="16200000">
            <a:off x="5588795" y="2799556"/>
            <a:ext cx="5872162" cy="701675"/>
          </a:xfrm>
          <a:prstGeom prst="rect">
            <a:avLst/>
          </a:prstGeom>
          <a:noFill/>
          <a:ln w="6350" algn="ctr">
            <a:noFill/>
            <a:miter lim="800000"/>
            <a:headEnd/>
            <a:tailEnd/>
          </a:ln>
        </p:spPr>
        <p:txBody>
          <a:bodyPr>
            <a:spAutoFit/>
          </a:bodyPr>
          <a:lstStyle/>
          <a:p>
            <a:pPr>
              <a:defRPr/>
            </a:pPr>
            <a:r>
              <a:rPr lang="en-US" sz="4000" dirty="0">
                <a:solidFill>
                  <a:schemeClr val="bg1"/>
                </a:solidFill>
                <a:cs typeface="Arial" pitchFamily="34" charset="0"/>
              </a:rPr>
              <a:t>Gallagher |  </a:t>
            </a:r>
            <a:r>
              <a:rPr lang="en-US" sz="1600" dirty="0" smtClean="0">
                <a:solidFill>
                  <a:schemeClr val="bg1"/>
                </a:solidFill>
                <a:cs typeface="Arial" pitchFamily="34" charset="0"/>
              </a:rPr>
              <a:t>2015 Renewal </a:t>
            </a:r>
            <a:r>
              <a:rPr lang="en-US" sz="1600" dirty="0">
                <a:solidFill>
                  <a:schemeClr val="bg1"/>
                </a:solidFill>
                <a:cs typeface="Arial" pitchFamily="34" charset="0"/>
              </a:rPr>
              <a:t>Strategy</a:t>
            </a:r>
            <a:endParaRPr lang="en-US" sz="4000" dirty="0">
              <a:solidFill>
                <a:srgbClr val="BFBFBF"/>
              </a:solidFill>
              <a:cs typeface="Arial" pitchFamily="34" charset="0"/>
            </a:endParaRPr>
          </a:p>
        </p:txBody>
      </p:sp>
      <p:pic>
        <p:nvPicPr>
          <p:cNvPr id="6" name="Picture 16" descr="GallghrK.gif"/>
          <p:cNvPicPr>
            <a:picLocks noChangeAspect="1"/>
          </p:cNvPicPr>
          <p:nvPr userDrawn="1"/>
        </p:nvPicPr>
        <p:blipFill>
          <a:blip r:embed="rId3" cstate="print"/>
          <a:srcRect/>
          <a:stretch>
            <a:fillRect/>
          </a:stretch>
        </p:blipFill>
        <p:spPr bwMode="auto">
          <a:xfrm>
            <a:off x="8188325" y="185738"/>
            <a:ext cx="730250" cy="409575"/>
          </a:xfrm>
          <a:prstGeom prst="rect">
            <a:avLst/>
          </a:prstGeom>
          <a:noFill/>
          <a:ln w="9525">
            <a:noFill/>
            <a:miter lim="800000"/>
            <a:headEnd/>
            <a:tailEnd/>
          </a:ln>
        </p:spPr>
      </p:pic>
      <p:sp>
        <p:nvSpPr>
          <p:cNvPr id="7" name="TextBox 6"/>
          <p:cNvSpPr txBox="1"/>
          <p:nvPr userDrawn="1"/>
        </p:nvSpPr>
        <p:spPr>
          <a:xfrm>
            <a:off x="2724150" y="6542088"/>
            <a:ext cx="3316288" cy="274637"/>
          </a:xfrm>
          <a:prstGeom prst="rect">
            <a:avLst/>
          </a:prstGeom>
          <a:noFill/>
        </p:spPr>
        <p:txBody>
          <a:bodyPr>
            <a:spAutoFit/>
          </a:bodyPr>
          <a:lstStyle/>
          <a:p>
            <a:pPr>
              <a:defRPr/>
            </a:pPr>
            <a:r>
              <a:rPr lang="en-US" sz="1200" dirty="0">
                <a:cs typeface="Segoe UI" pitchFamily="34" charset="0"/>
              </a:rPr>
              <a:t>Arthur J. Gallagher &amp; Co.  All Rights Reserved</a:t>
            </a:r>
          </a:p>
        </p:txBody>
      </p:sp>
      <p:sp>
        <p:nvSpPr>
          <p:cNvPr id="8" name="TextBox 7"/>
          <p:cNvSpPr txBox="1"/>
          <p:nvPr userDrawn="1"/>
        </p:nvSpPr>
        <p:spPr>
          <a:xfrm>
            <a:off x="6256338" y="6519863"/>
            <a:ext cx="1906587" cy="338137"/>
          </a:xfrm>
          <a:prstGeom prst="rect">
            <a:avLst/>
          </a:prstGeom>
          <a:noFill/>
        </p:spPr>
        <p:txBody>
          <a:bodyPr>
            <a:spAutoFit/>
          </a:bodyPr>
          <a:lstStyle/>
          <a:p>
            <a:pPr>
              <a:defRPr/>
            </a:pPr>
            <a:r>
              <a:rPr lang="en-US" sz="1600" dirty="0">
                <a:solidFill>
                  <a:srgbClr val="595959"/>
                </a:solidFill>
                <a:cs typeface="Segoe UI" pitchFamily="34" charset="0"/>
              </a:rPr>
              <a:t>thinking ahead</a:t>
            </a:r>
          </a:p>
        </p:txBody>
      </p:sp>
      <p:sp>
        <p:nvSpPr>
          <p:cNvPr id="2" name="Title 1"/>
          <p:cNvSpPr>
            <a:spLocks noGrp="1"/>
          </p:cNvSpPr>
          <p:nvPr>
            <p:ph type="ctrTitle"/>
          </p:nvPr>
        </p:nvSpPr>
        <p:spPr>
          <a:xfrm>
            <a:off x="685800" y="2130425"/>
            <a:ext cx="7772400" cy="1470025"/>
          </a:xfrm>
          <a:prstGeom prst="rect">
            <a:avLst/>
          </a:prstGeom>
        </p:spPr>
        <p:txBody>
          <a:bodyPr/>
          <a:lstStyle>
            <a:lvl1pPr>
              <a:defRPr>
                <a:latin typeface="Segoe UI" pitchFamily="34" charset="0"/>
                <a:cs typeface="Segoe UI"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Segoe UI" pitchFamily="34" charset="0"/>
                <a:cs typeface="Segoe U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Rectangle 4"/>
          <p:cNvSpPr>
            <a:spLocks noGrp="1" noChangeArrowheads="1"/>
          </p:cNvSpPr>
          <p:nvPr>
            <p:ph type="dt" sz="half" idx="10"/>
          </p:nvPr>
        </p:nvSpPr>
        <p:spPr>
          <a:xfrm>
            <a:off x="131763" y="6523038"/>
            <a:ext cx="2133600" cy="293687"/>
          </a:xfrm>
        </p:spPr>
        <p:txBody>
          <a:bodyPr/>
          <a:lstStyle>
            <a:lvl1pPr>
              <a:defRPr/>
            </a:lvl1pPr>
          </a:lstStyle>
          <a:p>
            <a:pPr>
              <a:defRPr/>
            </a:pPr>
            <a:fld id="{19335F13-643C-4D38-B5B9-52380E7B6768}" type="datetime1">
              <a:rPr lang="en-US"/>
              <a:pPr>
                <a:defRPr/>
              </a:pPr>
              <a:t>7/5/2018</a:t>
            </a:fld>
            <a:endParaRPr lang="en-US" dirty="0"/>
          </a:p>
        </p:txBody>
      </p:sp>
      <p:sp>
        <p:nvSpPr>
          <p:cNvPr id="10" name="Rectangle 6"/>
          <p:cNvSpPr>
            <a:spLocks noGrp="1" noChangeArrowheads="1"/>
          </p:cNvSpPr>
          <p:nvPr>
            <p:ph type="sldNum" sz="quarter" idx="11"/>
          </p:nvPr>
        </p:nvSpPr>
        <p:spPr/>
        <p:txBody>
          <a:bodyPr/>
          <a:lstStyle>
            <a:lvl1pPr>
              <a:defRPr/>
            </a:lvl1pPr>
          </a:lstStyle>
          <a:p>
            <a:pPr>
              <a:defRPr/>
            </a:pPr>
            <a:r>
              <a:rPr lang="en-US" dirty="0"/>
              <a:t>Page |</a:t>
            </a:r>
            <a:fld id="{28101327-94B3-4804-A681-168E7738DCD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2-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6775" y="3835264"/>
            <a:ext cx="5546373" cy="1486520"/>
          </a:xfrm>
          <a:prstGeom prst="rect">
            <a:avLst/>
          </a:prstGeom>
        </p:spPr>
        <p:txBody>
          <a:bodyPr anchor="b" anchorCtr="0">
            <a:normAutofit/>
          </a:bodyPr>
          <a:lstStyle>
            <a:lvl1pPr algn="l">
              <a:lnSpc>
                <a:spcPts val="4300"/>
              </a:lnSpc>
              <a:spcBef>
                <a:spcPts val="0"/>
              </a:spcBef>
              <a:defRPr sz="4000" cap="none">
                <a:solidFill>
                  <a:srgbClr val="00263E"/>
                </a:solidFill>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686775" y="5278490"/>
            <a:ext cx="5546373" cy="595329"/>
          </a:xfrm>
          <a:prstGeom prst="rect">
            <a:avLst/>
          </a:prstGeom>
        </p:spPr>
        <p:txBody>
          <a:bodyPr>
            <a:normAutofit/>
          </a:bodyPr>
          <a:lstStyle>
            <a:lvl1pPr marL="0" indent="0" algn="l">
              <a:buNone/>
              <a:defRPr sz="1400" cap="all">
                <a:solidFill>
                  <a:srgbClr val="EA7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date</a:t>
            </a:r>
            <a:endParaRPr lang="en-US" dirty="0"/>
          </a:p>
        </p:txBody>
      </p:sp>
      <p:sp>
        <p:nvSpPr>
          <p:cNvPr id="7" name="Picture Placeholder 6"/>
          <p:cNvSpPr>
            <a:spLocks noGrp="1"/>
          </p:cNvSpPr>
          <p:nvPr>
            <p:ph type="pic" sz="quarter" idx="10" hasCustomPrompt="1"/>
          </p:nvPr>
        </p:nvSpPr>
        <p:spPr>
          <a:xfrm>
            <a:off x="6239503" y="4167188"/>
            <a:ext cx="2546351" cy="1154595"/>
          </a:xfrm>
          <a:prstGeom prst="rect">
            <a:avLst/>
          </a:prstGeom>
        </p:spPr>
        <p:txBody>
          <a:bodyPr>
            <a:normAutofit/>
          </a:bodyPr>
          <a:lstStyle>
            <a:lvl1pPr marL="0" indent="0" algn="ctr">
              <a:buNone/>
              <a:defRPr sz="1000">
                <a:solidFill>
                  <a:schemeClr val="tx2"/>
                </a:solidFill>
              </a:defRPr>
            </a:lvl1pPr>
          </a:lstStyle>
          <a:p>
            <a:r>
              <a:rPr lang="en-US" dirty="0" smtClean="0"/>
              <a:t>Partner/Prospect Logo Here (.jpg, or .png)</a:t>
            </a:r>
          </a:p>
        </p:txBody>
      </p:sp>
      <p:pic>
        <p:nvPicPr>
          <p:cNvPr id="8" name="Picture 7" descr="Orange-Marker-Line.png"/>
          <p:cNvPicPr>
            <a:picLocks/>
          </p:cNvPicPr>
          <p:nvPr userDrawn="1"/>
        </p:nvPicPr>
        <p:blipFill>
          <a:blip r:embed="rId2"/>
          <a:stretch>
            <a:fillRect/>
          </a:stretch>
        </p:blipFill>
        <p:spPr>
          <a:xfrm>
            <a:off x="0" y="5866316"/>
            <a:ext cx="9144000" cy="45719"/>
          </a:xfrm>
          <a:prstGeom prst="rect">
            <a:avLst/>
          </a:prstGeom>
          <a:effectLst>
            <a:outerShdw blurRad="50800" dist="38100" dir="16200000" rotWithShape="0">
              <a:prstClr val="black">
                <a:alpha val="40000"/>
              </a:prstClr>
            </a:outerShdw>
          </a:effectLst>
        </p:spPr>
      </p:pic>
      <p:pic>
        <p:nvPicPr>
          <p:cNvPr id="5122" name="Picture 2" descr="http://bsdportal/marketingsales/marketing/Font%20Library/01%20Divisional%20logos%20with%20tagline/AJGCo%20Business%20Without%20Barriers.2cH_Blk.png"/>
          <p:cNvPicPr>
            <a:picLocks noChangeAspect="1" noChangeArrowheads="1"/>
          </p:cNvPicPr>
          <p:nvPr userDrawn="1"/>
        </p:nvPicPr>
        <p:blipFill>
          <a:blip r:embed="rId3"/>
          <a:srcRect/>
          <a:stretch>
            <a:fillRect/>
          </a:stretch>
        </p:blipFill>
        <p:spPr bwMode="auto">
          <a:xfrm>
            <a:off x="5334000" y="714646"/>
            <a:ext cx="2779855" cy="461499"/>
          </a:xfrm>
          <a:prstGeom prst="rect">
            <a:avLst/>
          </a:prstGeom>
          <a:noFill/>
        </p:spPr>
      </p:pic>
      <p:sp>
        <p:nvSpPr>
          <p:cNvPr id="9" name="Text Placeholder 6"/>
          <p:cNvSpPr txBox="1">
            <a:spLocks/>
          </p:cNvSpPr>
          <p:nvPr userDrawn="1"/>
        </p:nvSpPr>
        <p:spPr>
          <a:xfrm>
            <a:off x="4603569" y="6356351"/>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dirty="0">
                <a:solidFill>
                  <a:srgbClr val="FFFFFF">
                    <a:lumMod val="65000"/>
                  </a:srgbClr>
                </a:solidFill>
                <a:latin typeface="Arial"/>
              </a:rPr>
              <a:t> © 2015 ARTHUR J. GALLAGHER &amp; CO.  |  BUSINESS WITHOUT BARRIERS™</a:t>
            </a:r>
          </a:p>
        </p:txBody>
      </p:sp>
    </p:spTree>
    <p:extLst>
      <p:ext uri="{BB962C8B-B14F-4D97-AF65-F5344CB8AC3E}">
        <p14:creationId xmlns:p14="http://schemas.microsoft.com/office/powerpoint/2010/main" val="407923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8" name="Rectangle 17"/>
          <p:cNvSpPr/>
          <p:nvPr userDrawn="1"/>
        </p:nvSpPr>
        <p:spPr>
          <a:xfrm rot="16200000">
            <a:off x="2313178" y="-14665"/>
            <a:ext cx="6851905" cy="6881231"/>
          </a:xfrm>
          <a:prstGeom prst="rect">
            <a:avLst/>
          </a:prstGeom>
          <a:gradFill>
            <a:gsLst>
              <a:gs pos="70000">
                <a:srgbClr val="00263E">
                  <a:alpha val="90000"/>
                </a:srgbClr>
              </a:gs>
              <a:gs pos="35000">
                <a:srgbClr val="00263E">
                  <a:alpha val="85000"/>
                </a:srgbClr>
              </a:gs>
            </a:gsLst>
            <a:lin ang="0" scaled="1"/>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4" name="Text Placeholder 6"/>
          <p:cNvSpPr>
            <a:spLocks noGrp="1"/>
          </p:cNvSpPr>
          <p:nvPr>
            <p:ph type="body" sz="quarter" idx="10" hasCustomPrompt="1"/>
          </p:nvPr>
        </p:nvSpPr>
        <p:spPr>
          <a:xfrm>
            <a:off x="2677483" y="1758168"/>
            <a:ext cx="5961692" cy="425450"/>
          </a:xfrm>
          <a:prstGeom prst="rect">
            <a:avLst/>
          </a:prstGeom>
        </p:spPr>
        <p:txBody>
          <a:bodyPr>
            <a:noAutofit/>
          </a:bodyPr>
          <a:lstStyle>
            <a:lvl1pPr marL="0" indent="0">
              <a:buFontTx/>
              <a:buNone/>
              <a:defRPr sz="1800" b="0" i="0" baseline="0">
                <a:solidFill>
                  <a:srgbClr val="EA7600"/>
                </a:solidFill>
                <a:latin typeface="Arial"/>
              </a:defRPr>
            </a:lvl1pPr>
            <a:lvl2pPr marL="320040" indent="0">
              <a:buFontTx/>
              <a:buNone/>
              <a:defRPr sz="2000" b="0" i="0">
                <a:solidFill>
                  <a:srgbClr val="EA7600"/>
                </a:solidFill>
                <a:latin typeface="Arial"/>
              </a:defRPr>
            </a:lvl2pPr>
            <a:lvl3pPr marL="594360" indent="0">
              <a:buFontTx/>
              <a:buNone/>
              <a:defRPr sz="2000" b="0" i="0">
                <a:solidFill>
                  <a:srgbClr val="EA7600"/>
                </a:solidFill>
                <a:latin typeface="Arial"/>
              </a:defRPr>
            </a:lvl3pPr>
            <a:lvl4pPr marL="777240" indent="0">
              <a:buFontTx/>
              <a:buNone/>
              <a:defRPr sz="2000" b="0" i="0">
                <a:solidFill>
                  <a:srgbClr val="EA7600"/>
                </a:solidFill>
                <a:latin typeface="Arial"/>
              </a:defRPr>
            </a:lvl4pPr>
            <a:lvl5pPr marL="1005840" indent="0">
              <a:buFontTx/>
              <a:buNone/>
              <a:defRPr sz="2000" b="0" i="0">
                <a:solidFill>
                  <a:srgbClr val="EA7600"/>
                </a:solidFill>
                <a:latin typeface="Arial"/>
              </a:defRPr>
            </a:lvl5pPr>
          </a:lstStyle>
          <a:p>
            <a:pPr lvl="0"/>
            <a:r>
              <a:rPr lang="en-US" dirty="0" smtClean="0"/>
              <a:t>Click to edit subtitle</a:t>
            </a:r>
          </a:p>
        </p:txBody>
      </p:sp>
      <p:sp>
        <p:nvSpPr>
          <p:cNvPr id="5" name="Text Placeholder 2"/>
          <p:cNvSpPr>
            <a:spLocks noGrp="1"/>
          </p:cNvSpPr>
          <p:nvPr>
            <p:ph idx="1"/>
          </p:nvPr>
        </p:nvSpPr>
        <p:spPr>
          <a:xfrm>
            <a:off x="2677363" y="2183618"/>
            <a:ext cx="5961692" cy="3566129"/>
          </a:xfrm>
          <a:prstGeom prst="rect">
            <a:avLst/>
          </a:prstGeom>
        </p:spPr>
        <p:txBody>
          <a:bodyPr vert="horz" lIns="0" tIns="45720" rIns="91440" bIns="45720"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182880" lvl="0" indent="-182880" algn="l" defTabSz="457200" rtl="0" eaLnBrk="1" latinLnBrk="0" hangingPunct="1">
              <a:spcBef>
                <a:spcPts val="1200"/>
              </a:spcBef>
              <a:buFont typeface="Arial"/>
              <a:buChar char="•"/>
            </a:pPr>
            <a:r>
              <a:rPr lang="en-US" dirty="0" smtClean="0"/>
              <a:t>Click to edit Master text styles</a:t>
            </a:r>
          </a:p>
          <a:p>
            <a:pPr marL="457200" lvl="1" indent="-137160" algn="l" defTabSz="457200" rtl="0" eaLnBrk="1" latinLnBrk="0" hangingPunct="1">
              <a:spcBef>
                <a:spcPts val="600"/>
              </a:spcBef>
              <a:buSzPct val="80000"/>
              <a:buFont typeface="Arial"/>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6"/>
          <p:cNvSpPr txBox="1">
            <a:spLocks/>
          </p:cNvSpPr>
          <p:nvPr userDrawn="1"/>
        </p:nvSpPr>
        <p:spPr>
          <a:xfrm>
            <a:off x="4603569" y="6356351"/>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dirty="0">
                <a:solidFill>
                  <a:srgbClr val="FFFFFF"/>
                </a:solidFill>
                <a:latin typeface="Arial"/>
              </a:rPr>
              <a:t> © 2015 ARTHUR J. GALLAGHER &amp; CO.  |  BUSINESS WITHOUT BARRIERS™</a:t>
            </a:r>
          </a:p>
        </p:txBody>
      </p:sp>
      <p:pic>
        <p:nvPicPr>
          <p:cNvPr id="20" name="Picture 19" descr="Orange-Marker-Line.png"/>
          <p:cNvPicPr>
            <a:picLocks/>
          </p:cNvPicPr>
          <p:nvPr userDrawn="1"/>
        </p:nvPicPr>
        <p:blipFill>
          <a:blip r:embed="rId2"/>
          <a:stretch>
            <a:fillRect/>
          </a:stretch>
        </p:blipFill>
        <p:spPr>
          <a:xfrm rot="5400000">
            <a:off x="-1145727" y="3400044"/>
            <a:ext cx="6858000" cy="45721"/>
          </a:xfrm>
          <a:prstGeom prst="rect">
            <a:avLst/>
          </a:prstGeom>
          <a:ln>
            <a:noFill/>
          </a:ln>
          <a:effectLst>
            <a:outerShdw blurRad="50800" dist="25400" algn="l" rotWithShape="0">
              <a:prstClr val="black">
                <a:alpha val="40000"/>
              </a:prstClr>
            </a:outerShdw>
          </a:effectLst>
        </p:spPr>
      </p:pic>
      <p:sp>
        <p:nvSpPr>
          <p:cNvPr id="13" name="TextBox 12"/>
          <p:cNvSpPr txBox="1"/>
          <p:nvPr userDrawn="1"/>
        </p:nvSpPr>
        <p:spPr>
          <a:xfrm>
            <a:off x="8367714" y="6356350"/>
            <a:ext cx="323849" cy="365125"/>
          </a:xfrm>
          <a:prstGeom prst="rect">
            <a:avLst/>
          </a:prstGeom>
        </p:spPr>
        <p:txBody>
          <a:bodyPr vert="horz" lIns="91440" tIns="45720" rIns="91440" bIns="45720" rtlCol="0" anchor="ctr"/>
          <a:lstStyle/>
          <a:p>
            <a:pPr algn="ctr" defTabSz="457200" fontAlgn="auto">
              <a:spcBef>
                <a:spcPts val="0"/>
              </a:spcBef>
              <a:spcAft>
                <a:spcPts val="0"/>
              </a:spcAft>
            </a:pPr>
            <a:fld id="{8BA08932-23D9-42E7-9371-6007F82543F4}" type="slidenum">
              <a:rPr lang="en-US" sz="800" smtClean="0">
                <a:solidFill>
                  <a:srgbClr val="EA7600"/>
                </a:solidFill>
                <a:latin typeface="Times New Roman"/>
                <a:cs typeface="+mn-cs"/>
              </a:rPr>
              <a:pPr algn="ctr" defTabSz="457200" fontAlgn="auto">
                <a:spcBef>
                  <a:spcPts val="0"/>
                </a:spcBef>
                <a:spcAft>
                  <a:spcPts val="0"/>
                </a:spcAft>
              </a:pPr>
              <a:t>‹#›</a:t>
            </a:fld>
            <a:endParaRPr lang="en-US" sz="800" dirty="0" smtClean="0">
              <a:solidFill>
                <a:srgbClr val="EA7600"/>
              </a:solidFill>
              <a:latin typeface="Times New Roman"/>
              <a:cs typeface="+mn-cs"/>
            </a:endParaRPr>
          </a:p>
        </p:txBody>
      </p:sp>
      <p:sp>
        <p:nvSpPr>
          <p:cNvPr id="2" name="Title 1"/>
          <p:cNvSpPr>
            <a:spLocks noGrp="1"/>
          </p:cNvSpPr>
          <p:nvPr>
            <p:ph type="title"/>
          </p:nvPr>
        </p:nvSpPr>
        <p:spPr>
          <a:xfrm>
            <a:off x="2679192" y="1197864"/>
            <a:ext cx="5959983" cy="544512"/>
          </a:xfrm>
          <a:prstGeom prst="rect">
            <a:avLst/>
          </a:prstGeom>
        </p:spPr>
        <p:txBody>
          <a:bodyPr/>
          <a:lstStyle>
            <a:lvl1pPr algn="l">
              <a:defRPr lang="en-US" sz="3200" b="0" i="0" kern="1200" baseline="0" dirty="0">
                <a:solidFill>
                  <a:srgbClr val="A6BBC9"/>
                </a:solidFill>
                <a:latin typeface="Arial"/>
                <a:ea typeface="+mn-ea"/>
                <a:cs typeface="+mn-cs"/>
              </a:defRPr>
            </a:lvl1pPr>
          </a:lstStyle>
          <a:p>
            <a:pPr marL="0" lvl="0" indent="0" algn="l" defTabSz="457200" rtl="0" eaLnBrk="1" latinLnBrk="0" hangingPunct="1">
              <a:spcBef>
                <a:spcPct val="20000"/>
              </a:spcBef>
              <a:buFontTx/>
              <a:buNone/>
            </a:pPr>
            <a:r>
              <a:rPr lang="en-US" dirty="0" smtClean="0"/>
              <a:t>Click to edit Master title style</a:t>
            </a:r>
            <a:endParaRPr lang="en-US" dirty="0"/>
          </a:p>
        </p:txBody>
      </p:sp>
    </p:spTree>
    <p:extLst>
      <p:ext uri="{BB962C8B-B14F-4D97-AF65-F5344CB8AC3E}">
        <p14:creationId xmlns:p14="http://schemas.microsoft.com/office/powerpoint/2010/main" val="319482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500"/>
                                        <p:tgtEl>
                                          <p:spTgt spid="5">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left)">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build="p">
        <p:tmplLst>
          <p:tmpl lvl="1">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ectangle 5"/>
          <p:cNvSpPr/>
          <p:nvPr userDrawn="1"/>
        </p:nvSpPr>
        <p:spPr>
          <a:xfrm>
            <a:off x="975" y="3835264"/>
            <a:ext cx="9144000" cy="1983627"/>
          </a:xfrm>
          <a:prstGeom prst="rect">
            <a:avLst/>
          </a:prstGeom>
          <a:gradFill>
            <a:gsLst>
              <a:gs pos="70000">
                <a:srgbClr val="00263E">
                  <a:alpha val="90000"/>
                </a:srgbClr>
              </a:gs>
              <a:gs pos="35000">
                <a:srgbClr val="00263E">
                  <a:alpha val="85000"/>
                </a:srgbClr>
              </a:gs>
            </a:gsLst>
            <a:lin ang="0" scaled="1"/>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2" name="Title 1"/>
          <p:cNvSpPr>
            <a:spLocks noGrp="1"/>
          </p:cNvSpPr>
          <p:nvPr>
            <p:ph type="ctrTitle" hasCustomPrompt="1"/>
          </p:nvPr>
        </p:nvSpPr>
        <p:spPr>
          <a:xfrm>
            <a:off x="686775" y="3835264"/>
            <a:ext cx="7323072" cy="1486520"/>
          </a:xfrm>
          <a:prstGeom prst="rect">
            <a:avLst/>
          </a:prstGeom>
        </p:spPr>
        <p:txBody>
          <a:bodyPr wrap="square" anchor="b" anchorCtr="0">
            <a:normAutofit/>
          </a:bodyPr>
          <a:lstStyle>
            <a:lvl1pPr algn="l">
              <a:lnSpc>
                <a:spcPts val="4300"/>
              </a:lnSpc>
              <a:spcBef>
                <a:spcPts val="0"/>
              </a:spcBef>
              <a:defRPr sz="4000" cap="none" baseline="0">
                <a:solidFill>
                  <a:schemeClr val="bg1"/>
                </a:solidFill>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686775" y="5278490"/>
            <a:ext cx="7323072" cy="595329"/>
          </a:xfrm>
          <a:prstGeom prst="rect">
            <a:avLst/>
          </a:prstGeom>
        </p:spPr>
        <p:txBody>
          <a:bodyPr>
            <a:normAutofit/>
          </a:bodyPr>
          <a:lstStyle>
            <a:lvl1pPr marL="0" indent="0" algn="l">
              <a:buNone/>
              <a:defRPr sz="1400" cap="all">
                <a:solidFill>
                  <a:srgbClr val="EA7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date</a:t>
            </a:r>
            <a:endParaRPr lang="en-US" dirty="0"/>
          </a:p>
        </p:txBody>
      </p:sp>
      <p:pic>
        <p:nvPicPr>
          <p:cNvPr id="9" name="Picture 8" descr="Orange-Marker-Line.png"/>
          <p:cNvPicPr>
            <a:picLocks/>
          </p:cNvPicPr>
          <p:nvPr userDrawn="1"/>
        </p:nvPicPr>
        <p:blipFill>
          <a:blip r:embed="rId2"/>
          <a:stretch>
            <a:fillRect/>
          </a:stretch>
        </p:blipFill>
        <p:spPr>
          <a:xfrm>
            <a:off x="0" y="5797734"/>
            <a:ext cx="9144000" cy="45720"/>
          </a:xfrm>
          <a:prstGeom prst="rect">
            <a:avLst/>
          </a:prstGeom>
          <a:effectLst>
            <a:outerShdw blurRad="50800" dist="25400" dir="16200000" rotWithShape="0">
              <a:prstClr val="black">
                <a:alpha val="40000"/>
              </a:prstClr>
            </a:outerShdw>
          </a:effectLst>
        </p:spPr>
      </p:pic>
      <p:pic>
        <p:nvPicPr>
          <p:cNvPr id="8" name="Picture 2" descr="http://bsdportal/marketingsales/marketing/Font%20Library/01%20Divisional%20logos%20with%20tagline/AJGCo%20Business%20Without%20Barriers.2cH_Blk.png"/>
          <p:cNvPicPr>
            <a:picLocks noChangeAspect="1" noChangeArrowheads="1"/>
          </p:cNvPicPr>
          <p:nvPr userDrawn="1"/>
        </p:nvPicPr>
        <p:blipFill>
          <a:blip r:embed="rId3"/>
          <a:srcRect/>
          <a:stretch>
            <a:fillRect/>
          </a:stretch>
        </p:blipFill>
        <p:spPr bwMode="auto">
          <a:xfrm>
            <a:off x="5334000" y="714646"/>
            <a:ext cx="2779855" cy="461499"/>
          </a:xfrm>
          <a:prstGeom prst="rect">
            <a:avLst/>
          </a:prstGeom>
          <a:noFill/>
        </p:spPr>
      </p:pic>
      <p:sp>
        <p:nvSpPr>
          <p:cNvPr id="7" name="Text Placeholder 6"/>
          <p:cNvSpPr txBox="1">
            <a:spLocks/>
          </p:cNvSpPr>
          <p:nvPr userDrawn="1"/>
        </p:nvSpPr>
        <p:spPr>
          <a:xfrm>
            <a:off x="4603569" y="6356351"/>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dirty="0">
                <a:solidFill>
                  <a:srgbClr val="FFFFFF">
                    <a:lumMod val="65000"/>
                  </a:srgbClr>
                </a:solidFill>
                <a:latin typeface="Arial"/>
              </a:rPr>
              <a:t> © 2015 ARTHUR J. GALLAGHER &amp; CO.  |  BUSINESS WITHOUT BARRIERS™</a:t>
            </a:r>
          </a:p>
        </p:txBody>
      </p:sp>
    </p:spTree>
    <p:extLst>
      <p:ext uri="{BB962C8B-B14F-4D97-AF65-F5344CB8AC3E}">
        <p14:creationId xmlns:p14="http://schemas.microsoft.com/office/powerpoint/2010/main" val="412689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Breaker Slide">
    <p:spTree>
      <p:nvGrpSpPr>
        <p:cNvPr id="1" name=""/>
        <p:cNvGrpSpPr/>
        <p:nvPr/>
      </p:nvGrpSpPr>
      <p:grpSpPr>
        <a:xfrm>
          <a:off x="0" y="0"/>
          <a:ext cx="0" cy="0"/>
          <a:chOff x="0" y="0"/>
          <a:chExt cx="0" cy="0"/>
        </a:xfrm>
      </p:grpSpPr>
      <p:sp>
        <p:nvSpPr>
          <p:cNvPr id="6" name="Rectangle 5"/>
          <p:cNvSpPr/>
          <p:nvPr userDrawn="1"/>
        </p:nvSpPr>
        <p:spPr>
          <a:xfrm>
            <a:off x="975" y="3799822"/>
            <a:ext cx="9144000" cy="3058178"/>
          </a:xfrm>
          <a:prstGeom prst="rect">
            <a:avLst/>
          </a:prstGeom>
          <a:gradFill>
            <a:gsLst>
              <a:gs pos="70000">
                <a:srgbClr val="00263E">
                  <a:alpha val="90000"/>
                </a:srgbClr>
              </a:gs>
              <a:gs pos="35000">
                <a:srgbClr val="00263E">
                  <a:alpha val="85000"/>
                </a:srgbClr>
              </a:gs>
            </a:gsLst>
            <a:lin ang="0" scaled="1"/>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2" name="Title 1"/>
          <p:cNvSpPr>
            <a:spLocks noGrp="1"/>
          </p:cNvSpPr>
          <p:nvPr>
            <p:ph type="ctrTitle" hasCustomPrompt="1"/>
          </p:nvPr>
        </p:nvSpPr>
        <p:spPr>
          <a:xfrm>
            <a:off x="686775" y="4165600"/>
            <a:ext cx="5271340" cy="1156183"/>
          </a:xfrm>
          <a:prstGeom prst="rect">
            <a:avLst/>
          </a:prstGeom>
        </p:spPr>
        <p:txBody>
          <a:bodyPr anchor="t" anchorCtr="0"/>
          <a:lstStyle>
            <a:lvl1pPr algn="l">
              <a:lnSpc>
                <a:spcPts val="4680"/>
              </a:lnSpc>
              <a:spcBef>
                <a:spcPts val="0"/>
              </a:spcBef>
              <a:defRPr cap="none" baseline="0">
                <a:solidFill>
                  <a:schemeClr val="bg1"/>
                </a:solidFill>
              </a:defRPr>
            </a:lvl1pPr>
          </a:lstStyle>
          <a:p>
            <a:r>
              <a:rPr lang="en-US" dirty="0" smtClean="0"/>
              <a:t>Thank You</a:t>
            </a:r>
            <a:endParaRPr lang="en-US" dirty="0"/>
          </a:p>
        </p:txBody>
      </p:sp>
      <p:sp>
        <p:nvSpPr>
          <p:cNvPr id="11" name="Text Placeholder 10"/>
          <p:cNvSpPr>
            <a:spLocks noGrp="1"/>
          </p:cNvSpPr>
          <p:nvPr>
            <p:ph type="body" sz="quarter" idx="10" hasCustomPrompt="1"/>
          </p:nvPr>
        </p:nvSpPr>
        <p:spPr>
          <a:xfrm>
            <a:off x="6232526" y="4172857"/>
            <a:ext cx="2730500" cy="1531938"/>
          </a:xfrm>
          <a:prstGeom prst="rect">
            <a:avLst/>
          </a:prstGeom>
        </p:spPr>
        <p:txBody>
          <a:bodyPr tIns="137160"/>
          <a:lstStyle>
            <a:lvl1pPr marL="0" indent="0">
              <a:spcBef>
                <a:spcPts val="288"/>
              </a:spcBef>
              <a:buNone/>
              <a:defRPr sz="1600" b="1" baseline="0">
                <a:solidFill>
                  <a:srgbClr val="EA7600"/>
                </a:solidFill>
                <a:latin typeface="Arial"/>
                <a:cs typeface="Arial"/>
              </a:defRPr>
            </a:lvl1pPr>
            <a:lvl2pPr marL="0" indent="0">
              <a:spcBef>
                <a:spcPts val="288"/>
              </a:spcBef>
              <a:buNone/>
              <a:defRPr sz="1200" baseline="0">
                <a:solidFill>
                  <a:srgbClr val="A6BBC9"/>
                </a:solidFill>
                <a:latin typeface="Arial"/>
                <a:cs typeface="Arial"/>
              </a:defRPr>
            </a:lvl2pPr>
            <a:lvl3pPr>
              <a:defRPr sz="1200"/>
            </a:lvl3pPr>
            <a:lvl4pPr>
              <a:defRPr sz="1200"/>
            </a:lvl4pPr>
            <a:lvl5pPr>
              <a:defRPr sz="1200"/>
            </a:lvl5pPr>
          </a:lstStyle>
          <a:p>
            <a:pPr lvl="0"/>
            <a:r>
              <a:rPr lang="en-US" dirty="0" smtClean="0"/>
              <a:t>Name | Title</a:t>
            </a:r>
          </a:p>
          <a:p>
            <a:pPr lvl="1"/>
            <a:r>
              <a:rPr lang="en-US" dirty="0" smtClean="0"/>
              <a:t>Arthur J. Gallagher &amp; Co.</a:t>
            </a:r>
          </a:p>
          <a:p>
            <a:pPr lvl="1"/>
            <a:r>
              <a:rPr lang="en-US" dirty="0" smtClean="0"/>
              <a:t>000.000.0000 Main</a:t>
            </a:r>
          </a:p>
          <a:p>
            <a:pPr lvl="1"/>
            <a:r>
              <a:rPr lang="en-US" dirty="0" smtClean="0"/>
              <a:t>000.000.0000 Fax</a:t>
            </a:r>
          </a:p>
        </p:txBody>
      </p:sp>
      <p:cxnSp>
        <p:nvCxnSpPr>
          <p:cNvPr id="17" name="Straight Connector 16"/>
          <p:cNvCxnSpPr/>
          <p:nvPr userDrawn="1"/>
        </p:nvCxnSpPr>
        <p:spPr>
          <a:xfrm>
            <a:off x="6110515" y="4339772"/>
            <a:ext cx="0" cy="798286"/>
          </a:xfrm>
          <a:prstGeom prst="line">
            <a:avLst/>
          </a:prstGeom>
          <a:ln w="12700" cmpd="sng">
            <a:solidFill>
              <a:srgbClr val="EA7600"/>
            </a:solidFill>
          </a:ln>
          <a:effectLst/>
        </p:spPr>
        <p:style>
          <a:lnRef idx="2">
            <a:schemeClr val="accent1"/>
          </a:lnRef>
          <a:fillRef idx="0">
            <a:schemeClr val="accent1"/>
          </a:fillRef>
          <a:effectRef idx="1">
            <a:schemeClr val="accent1"/>
          </a:effectRef>
          <a:fontRef idx="minor">
            <a:schemeClr val="tx1"/>
          </a:fontRef>
        </p:style>
      </p:cxnSp>
      <p:pic>
        <p:nvPicPr>
          <p:cNvPr id="8" name="Picture 7" descr="Orange-Marker-Line.png"/>
          <p:cNvPicPr>
            <a:picLocks/>
          </p:cNvPicPr>
          <p:nvPr userDrawn="1"/>
        </p:nvPicPr>
        <p:blipFill>
          <a:blip r:embed="rId2"/>
          <a:stretch>
            <a:fillRect/>
          </a:stretch>
        </p:blipFill>
        <p:spPr>
          <a:xfrm>
            <a:off x="0" y="3799840"/>
            <a:ext cx="9144000" cy="45720"/>
          </a:xfrm>
          <a:prstGeom prst="rect">
            <a:avLst/>
          </a:prstGeom>
          <a:effectLst>
            <a:outerShdw blurRad="50800" dist="25400" dir="5400000" algn="t" rotWithShape="0">
              <a:prstClr val="black">
                <a:alpha val="40000"/>
              </a:prstClr>
            </a:outerShdw>
          </a:effectLst>
        </p:spPr>
      </p:pic>
      <p:pic>
        <p:nvPicPr>
          <p:cNvPr id="9" name="Picture 2" descr="http://bsdportal/marketingsales/marketing/Font%20Library/01%20Divisional%20logos%20with%20tagline/AJGCo%20Business%20Without%20Barriers.2cH_Blk.png"/>
          <p:cNvPicPr>
            <a:picLocks noChangeAspect="1" noChangeArrowheads="1"/>
          </p:cNvPicPr>
          <p:nvPr userDrawn="1"/>
        </p:nvPicPr>
        <p:blipFill>
          <a:blip r:embed="rId3"/>
          <a:srcRect/>
          <a:stretch>
            <a:fillRect/>
          </a:stretch>
        </p:blipFill>
        <p:spPr bwMode="auto">
          <a:xfrm>
            <a:off x="5334000" y="714646"/>
            <a:ext cx="2779855" cy="461499"/>
          </a:xfrm>
          <a:prstGeom prst="rect">
            <a:avLst/>
          </a:prstGeom>
          <a:noFill/>
        </p:spPr>
      </p:pic>
      <p:sp>
        <p:nvSpPr>
          <p:cNvPr id="10" name="Text Placeholder 6"/>
          <p:cNvSpPr txBox="1">
            <a:spLocks/>
          </p:cNvSpPr>
          <p:nvPr userDrawn="1"/>
        </p:nvSpPr>
        <p:spPr>
          <a:xfrm>
            <a:off x="4603569" y="6356351"/>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dirty="0">
                <a:solidFill>
                  <a:srgbClr val="FFFFFF"/>
                </a:solidFill>
                <a:latin typeface="Arial"/>
              </a:rPr>
              <a:t> © 2015 ARTHUR J. GALLAGHER &amp; CO.  |  BUSINESS WITHOUT BARRIERS™</a:t>
            </a:r>
          </a:p>
        </p:txBody>
      </p:sp>
    </p:spTree>
    <p:extLst>
      <p:ext uri="{BB962C8B-B14F-4D97-AF65-F5344CB8AC3E}">
        <p14:creationId xmlns:p14="http://schemas.microsoft.com/office/powerpoint/2010/main" val="176517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fade">
                                      <p:cBhvr>
                                        <p:cTn id="2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Alternate">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2677483" y="1758168"/>
            <a:ext cx="5961692" cy="425450"/>
          </a:xfrm>
          <a:prstGeom prst="rect">
            <a:avLst/>
          </a:prstGeom>
        </p:spPr>
        <p:txBody>
          <a:bodyPr>
            <a:noAutofit/>
          </a:bodyPr>
          <a:lstStyle>
            <a:lvl1pPr marL="0" indent="0">
              <a:buFontTx/>
              <a:buNone/>
              <a:defRPr sz="1800" b="0" i="0" baseline="0">
                <a:solidFill>
                  <a:srgbClr val="EA7600"/>
                </a:solidFill>
                <a:latin typeface="Arial"/>
              </a:defRPr>
            </a:lvl1pPr>
            <a:lvl2pPr marL="320040" indent="0">
              <a:buFontTx/>
              <a:buNone/>
              <a:defRPr sz="2000" b="0" i="0">
                <a:solidFill>
                  <a:srgbClr val="EA7600"/>
                </a:solidFill>
                <a:latin typeface="Arial"/>
              </a:defRPr>
            </a:lvl2pPr>
            <a:lvl3pPr marL="594360" indent="0">
              <a:buFontTx/>
              <a:buNone/>
              <a:defRPr sz="2000" b="0" i="0">
                <a:solidFill>
                  <a:srgbClr val="EA7600"/>
                </a:solidFill>
                <a:latin typeface="Arial"/>
              </a:defRPr>
            </a:lvl3pPr>
            <a:lvl4pPr marL="777240" indent="0">
              <a:buFontTx/>
              <a:buNone/>
              <a:defRPr sz="2000" b="0" i="0">
                <a:solidFill>
                  <a:srgbClr val="EA7600"/>
                </a:solidFill>
                <a:latin typeface="Arial"/>
              </a:defRPr>
            </a:lvl4pPr>
            <a:lvl5pPr marL="1005840" indent="0">
              <a:buFontTx/>
              <a:buNone/>
              <a:defRPr sz="2000" b="0" i="0">
                <a:solidFill>
                  <a:srgbClr val="EA7600"/>
                </a:solidFill>
                <a:latin typeface="Arial"/>
              </a:defRPr>
            </a:lvl5pPr>
          </a:lstStyle>
          <a:p>
            <a:pPr lvl="0"/>
            <a:r>
              <a:rPr lang="en-US" dirty="0" smtClean="0"/>
              <a:t>Click to edit subtitle</a:t>
            </a:r>
          </a:p>
        </p:txBody>
      </p:sp>
      <p:sp>
        <p:nvSpPr>
          <p:cNvPr id="6" name="Text Placeholder 2"/>
          <p:cNvSpPr>
            <a:spLocks noGrp="1"/>
          </p:cNvSpPr>
          <p:nvPr>
            <p:ph idx="1"/>
          </p:nvPr>
        </p:nvSpPr>
        <p:spPr>
          <a:xfrm>
            <a:off x="2677363" y="2183618"/>
            <a:ext cx="5961692" cy="3566129"/>
          </a:xfrm>
          <a:prstGeom prst="rect">
            <a:avLst/>
          </a:prstGeom>
        </p:spPr>
        <p:txBody>
          <a:bodyPr vert="horz" lIns="0" tIns="45720" rIns="91440" bIns="45720" rtlCol="0">
            <a:normAutofit/>
          </a:bodyPr>
          <a:lstStyle>
            <a:lvl1pPr>
              <a:defRPr sz="2000">
                <a:solidFill>
                  <a:srgbClr val="00263E"/>
                </a:solidFill>
              </a:defRPr>
            </a:lvl1pPr>
            <a:lvl2pPr>
              <a:defRPr sz="1800">
                <a:solidFill>
                  <a:srgbClr val="00263E"/>
                </a:solidFill>
              </a:defRPr>
            </a:lvl2pPr>
            <a:lvl3pPr>
              <a:defRPr sz="1600">
                <a:solidFill>
                  <a:srgbClr val="00263E"/>
                </a:solidFill>
              </a:defRPr>
            </a:lvl3pPr>
            <a:lvl4pPr>
              <a:defRPr sz="1600">
                <a:solidFill>
                  <a:srgbClr val="00263E"/>
                </a:solidFill>
              </a:defRPr>
            </a:lvl4pPr>
            <a:lvl5pPr>
              <a:defRPr sz="1600">
                <a:solidFill>
                  <a:srgbClr val="00263E"/>
                </a:solidFill>
              </a:defRPr>
            </a:lvl5pPr>
          </a:lstStyle>
          <a:p>
            <a:pPr marL="182880" lvl="0" indent="-182880" algn="l" defTabSz="457200" rtl="0" eaLnBrk="1" latinLnBrk="0" hangingPunct="1">
              <a:spcBef>
                <a:spcPts val="1200"/>
              </a:spcBef>
              <a:buFont typeface="Arial"/>
              <a:buChar char="•"/>
            </a:pPr>
            <a:r>
              <a:rPr lang="en-US" dirty="0" smtClean="0"/>
              <a:t>Click to edit Master text styles</a:t>
            </a:r>
          </a:p>
          <a:p>
            <a:pPr marL="457200" lvl="1" indent="-137160" algn="l" defTabSz="457200" rtl="0" eaLnBrk="1" latinLnBrk="0" hangingPunct="1">
              <a:spcBef>
                <a:spcPts val="600"/>
              </a:spcBef>
              <a:buSzPct val="80000"/>
              <a:buFont typeface="Arial"/>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10"/>
          <p:cNvGrpSpPr/>
          <p:nvPr userDrawn="1"/>
        </p:nvGrpSpPr>
        <p:grpSpPr>
          <a:xfrm>
            <a:off x="1616668" y="1146763"/>
            <a:ext cx="7020077" cy="2088006"/>
            <a:chOff x="1616668" y="1146763"/>
            <a:chExt cx="7020077" cy="2088006"/>
          </a:xfrm>
        </p:grpSpPr>
        <p:cxnSp>
          <p:nvCxnSpPr>
            <p:cNvPr id="7" name="Straight Connector 6"/>
            <p:cNvCxnSpPr/>
            <p:nvPr userDrawn="1"/>
          </p:nvCxnSpPr>
          <p:spPr>
            <a:xfrm>
              <a:off x="1616668" y="1761795"/>
              <a:ext cx="7020077" cy="0"/>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rot="16200000" flipV="1">
              <a:off x="1323961" y="2190765"/>
              <a:ext cx="2088006" cy="2"/>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rot="10800000">
              <a:off x="2256257" y="1648003"/>
              <a:ext cx="227992" cy="227583"/>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3" name="Title 2"/>
          <p:cNvSpPr>
            <a:spLocks noGrp="1"/>
          </p:cNvSpPr>
          <p:nvPr>
            <p:ph type="title"/>
          </p:nvPr>
        </p:nvSpPr>
        <p:spPr>
          <a:xfrm>
            <a:off x="2679192" y="1197864"/>
            <a:ext cx="5959983" cy="564930"/>
          </a:xfrm>
          <a:prstGeom prst="rect">
            <a:avLst/>
          </a:prstGeom>
        </p:spPr>
        <p:txBody>
          <a:bodyPr>
            <a:normAutofit/>
          </a:bodyPr>
          <a:lstStyle>
            <a:lvl1pPr algn="l">
              <a:defRPr lang="en-US" sz="3200" b="0" i="0" kern="1200" baseline="0" dirty="0">
                <a:solidFill>
                  <a:srgbClr val="666666"/>
                </a:solidFill>
                <a:latin typeface="Arial"/>
                <a:ea typeface="+mn-ea"/>
                <a:cs typeface="Times New Roman"/>
              </a:defRPr>
            </a:lvl1pPr>
          </a:lstStyle>
          <a:p>
            <a:pPr marL="0" lvl="0" indent="0" algn="l" defTabSz="457200" rtl="0" eaLnBrk="1" latinLnBrk="0" hangingPunct="1">
              <a:spcBef>
                <a:spcPct val="20000"/>
              </a:spcBef>
              <a:buFontTx/>
              <a:buNone/>
            </a:pPr>
            <a:r>
              <a:rPr lang="en-US" dirty="0" smtClean="0"/>
              <a:t>Click to edit Master title style</a:t>
            </a:r>
            <a:endParaRPr lang="en-US" dirty="0"/>
          </a:p>
        </p:txBody>
      </p:sp>
    </p:spTree>
    <p:extLst>
      <p:ext uri="{BB962C8B-B14F-4D97-AF65-F5344CB8AC3E}">
        <p14:creationId xmlns:p14="http://schemas.microsoft.com/office/powerpoint/2010/main" val="27817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Agenda Slide">
    <p:spTree>
      <p:nvGrpSpPr>
        <p:cNvPr id="1" name=""/>
        <p:cNvGrpSpPr/>
        <p:nvPr/>
      </p:nvGrpSpPr>
      <p:grpSpPr>
        <a:xfrm>
          <a:off x="0" y="0"/>
          <a:ext cx="0" cy="0"/>
          <a:chOff x="0" y="0"/>
          <a:chExt cx="0" cy="0"/>
        </a:xfrm>
      </p:grpSpPr>
      <p:sp>
        <p:nvSpPr>
          <p:cNvPr id="18" name="Rectangle 17"/>
          <p:cNvSpPr/>
          <p:nvPr userDrawn="1"/>
        </p:nvSpPr>
        <p:spPr>
          <a:xfrm rot="16200000">
            <a:off x="2313177" y="-14666"/>
            <a:ext cx="6851905" cy="6881231"/>
          </a:xfrm>
          <a:prstGeom prst="rect">
            <a:avLst/>
          </a:prstGeom>
          <a:gradFill flip="none" rotWithShape="1">
            <a:gsLst>
              <a:gs pos="70000">
                <a:schemeClr val="bg1"/>
              </a:gs>
              <a:gs pos="35000">
                <a:schemeClr val="bg1">
                  <a:alpha val="72000"/>
                </a:schemeClr>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6"/>
          <p:cNvSpPr>
            <a:spLocks noGrp="1"/>
          </p:cNvSpPr>
          <p:nvPr>
            <p:ph type="body" sz="quarter" idx="10" hasCustomPrompt="1"/>
          </p:nvPr>
        </p:nvSpPr>
        <p:spPr>
          <a:xfrm>
            <a:off x="2677483" y="1758167"/>
            <a:ext cx="5961692" cy="425450"/>
          </a:xfrm>
          <a:prstGeom prst="rect">
            <a:avLst/>
          </a:prstGeom>
        </p:spPr>
        <p:txBody>
          <a:bodyPr>
            <a:noAutofit/>
          </a:bodyPr>
          <a:lstStyle>
            <a:lvl1pPr marL="0" indent="0">
              <a:buFontTx/>
              <a:buNone/>
              <a:defRPr sz="1800" b="0" i="0" baseline="0">
                <a:solidFill>
                  <a:srgbClr val="EA7600"/>
                </a:solidFill>
                <a:latin typeface="Arial"/>
              </a:defRPr>
            </a:lvl1pPr>
            <a:lvl2pPr marL="320040" indent="0">
              <a:buFontTx/>
              <a:buNone/>
              <a:defRPr sz="2000" b="0" i="0">
                <a:solidFill>
                  <a:srgbClr val="EA7600"/>
                </a:solidFill>
                <a:latin typeface="Arial"/>
              </a:defRPr>
            </a:lvl2pPr>
            <a:lvl3pPr marL="594360" indent="0">
              <a:buFontTx/>
              <a:buNone/>
              <a:defRPr sz="2000" b="0" i="0">
                <a:solidFill>
                  <a:srgbClr val="EA7600"/>
                </a:solidFill>
                <a:latin typeface="Arial"/>
              </a:defRPr>
            </a:lvl3pPr>
            <a:lvl4pPr marL="777240" indent="0">
              <a:buFontTx/>
              <a:buNone/>
              <a:defRPr sz="2000" b="0" i="0">
                <a:solidFill>
                  <a:srgbClr val="EA7600"/>
                </a:solidFill>
                <a:latin typeface="Arial"/>
              </a:defRPr>
            </a:lvl4pPr>
            <a:lvl5pPr marL="1005840" indent="0">
              <a:buFontTx/>
              <a:buNone/>
              <a:defRPr sz="2000" b="0" i="0">
                <a:solidFill>
                  <a:srgbClr val="EA7600"/>
                </a:solidFill>
                <a:latin typeface="Arial"/>
              </a:defRPr>
            </a:lvl5pPr>
          </a:lstStyle>
          <a:p>
            <a:pPr lvl="0"/>
            <a:r>
              <a:rPr lang="en-US" dirty="0" smtClean="0"/>
              <a:t>Click to edit subtitle</a:t>
            </a:r>
          </a:p>
        </p:txBody>
      </p:sp>
      <p:sp>
        <p:nvSpPr>
          <p:cNvPr id="5" name="Text Placeholder 2"/>
          <p:cNvSpPr>
            <a:spLocks noGrp="1"/>
          </p:cNvSpPr>
          <p:nvPr>
            <p:ph idx="1"/>
          </p:nvPr>
        </p:nvSpPr>
        <p:spPr>
          <a:xfrm>
            <a:off x="2677363" y="2183617"/>
            <a:ext cx="5961692" cy="3566129"/>
          </a:xfrm>
          <a:prstGeom prst="rect">
            <a:avLst/>
          </a:prstGeom>
        </p:spPr>
        <p:txBody>
          <a:bodyPr vert="horz" lIns="0" tIns="45720" rIns="91440" bIns="45720" rtlCol="0">
            <a:normAutofit/>
          </a:bodyPr>
          <a:lstStyle>
            <a:lvl1pPr>
              <a:defRPr sz="2000">
                <a:solidFill>
                  <a:srgbClr val="666666"/>
                </a:solidFill>
              </a:defRPr>
            </a:lvl1pPr>
            <a:lvl2pPr>
              <a:defRPr sz="1800">
                <a:solidFill>
                  <a:srgbClr val="666666"/>
                </a:solidFill>
              </a:defRPr>
            </a:lvl2pPr>
            <a:lvl3pPr>
              <a:defRPr sz="1600">
                <a:solidFill>
                  <a:srgbClr val="666666"/>
                </a:solidFill>
              </a:defRPr>
            </a:lvl3pPr>
            <a:lvl4pPr>
              <a:defRPr sz="1600">
                <a:solidFill>
                  <a:srgbClr val="666666"/>
                </a:solidFill>
              </a:defRPr>
            </a:lvl4pPr>
            <a:lvl5pPr>
              <a:defRPr sz="1600">
                <a:solidFill>
                  <a:srgbClr val="666666"/>
                </a:solidFill>
              </a:defRPr>
            </a:lvl5pPr>
          </a:lstStyle>
          <a:p>
            <a:pPr marL="182880" lvl="0" indent="-182880" algn="l" defTabSz="457200" rtl="0" eaLnBrk="1" latinLnBrk="0" hangingPunct="1">
              <a:spcBef>
                <a:spcPts val="1200"/>
              </a:spcBef>
              <a:buFont typeface="Arial"/>
              <a:buChar char="•"/>
            </a:pPr>
            <a:r>
              <a:rPr lang="en-US" dirty="0" smtClean="0"/>
              <a:t>Click to edit Master text styles</a:t>
            </a:r>
          </a:p>
          <a:p>
            <a:pPr marL="457200" lvl="1" indent="-137160" algn="l" defTabSz="457200" rtl="0" eaLnBrk="1" latinLnBrk="0" hangingPunct="1">
              <a:spcBef>
                <a:spcPts val="600"/>
              </a:spcBef>
              <a:buSzPct val="80000"/>
              <a:buFont typeface="Arial"/>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362909" y="6356350"/>
            <a:ext cx="323890" cy="365125"/>
          </a:xfrm>
          <a:prstGeom prst="rect">
            <a:avLst/>
          </a:prstGeom>
        </p:spPr>
        <p:txBody>
          <a:bodyPr vert="horz" lIns="91440" tIns="45720" rIns="91440" bIns="45720" rtlCol="0" anchor="ctr"/>
          <a:lstStyle>
            <a:lvl1pPr algn="r">
              <a:defRPr sz="800">
                <a:solidFill>
                  <a:srgbClr val="EA7600"/>
                </a:solidFill>
              </a:defRPr>
            </a:lvl1pPr>
          </a:lstStyle>
          <a:p>
            <a:fld id="{21AD668D-0247-144D-B5E3-BB8B09021D3D}" type="slidenum">
              <a:rPr lang="en-US" smtClean="0"/>
              <a:pPr/>
              <a:t>‹#›</a:t>
            </a:fld>
            <a:endParaRPr lang="en-US" dirty="0"/>
          </a:p>
        </p:txBody>
      </p:sp>
      <p:sp>
        <p:nvSpPr>
          <p:cNvPr id="10" name="Text Placeholder 6"/>
          <p:cNvSpPr txBox="1">
            <a:spLocks/>
          </p:cNvSpPr>
          <p:nvPr userDrawn="1"/>
        </p:nvSpPr>
        <p:spPr>
          <a:xfrm>
            <a:off x="4603568" y="6356350"/>
            <a:ext cx="3759382"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dirty="0">
                <a:solidFill>
                  <a:srgbClr val="001D26"/>
                </a:solidFill>
                <a:latin typeface="Arial"/>
              </a:rPr>
              <a:t> © 2013 ARTHUR J. GALLAGHER &amp; CO.  |  BUSINESS WITHOUT BARRIERS™</a:t>
            </a:r>
          </a:p>
        </p:txBody>
      </p:sp>
      <p:pic>
        <p:nvPicPr>
          <p:cNvPr id="20" name="Picture 19" descr="Orange-Marker-Line.png"/>
          <p:cNvPicPr>
            <a:picLocks/>
          </p:cNvPicPr>
          <p:nvPr userDrawn="1"/>
        </p:nvPicPr>
        <p:blipFill>
          <a:blip r:embed="rId2" cstate="print"/>
          <a:stretch>
            <a:fillRect/>
          </a:stretch>
        </p:blipFill>
        <p:spPr>
          <a:xfrm rot="5400000">
            <a:off x="-1145727" y="3400043"/>
            <a:ext cx="6858000" cy="45721"/>
          </a:xfrm>
          <a:prstGeom prst="rect">
            <a:avLst/>
          </a:prstGeom>
          <a:ln>
            <a:noFill/>
          </a:ln>
          <a:effectLst>
            <a:outerShdw blurRad="50800" dist="25400" algn="l" rotWithShape="0">
              <a:prstClr val="black">
                <a:alpha val="40000"/>
              </a:prstClr>
            </a:outerShdw>
          </a:effectLst>
        </p:spPr>
      </p:pic>
      <p:sp>
        <p:nvSpPr>
          <p:cNvPr id="22" name="Text Placeholder 6"/>
          <p:cNvSpPr>
            <a:spLocks noGrp="1"/>
          </p:cNvSpPr>
          <p:nvPr>
            <p:ph type="body" sz="quarter" idx="12" hasCustomPrompt="1"/>
          </p:nvPr>
        </p:nvSpPr>
        <p:spPr>
          <a:xfrm>
            <a:off x="2680419" y="1199660"/>
            <a:ext cx="5958756" cy="556085"/>
          </a:xfrm>
          <a:prstGeom prst="rect">
            <a:avLst/>
          </a:prstGeom>
        </p:spPr>
        <p:txBody>
          <a:bodyPr>
            <a:noAutofit/>
          </a:bodyPr>
          <a:lstStyle>
            <a:lvl1pPr marL="0" indent="0">
              <a:buFontTx/>
              <a:buNone/>
              <a:defRPr sz="3200" b="0" i="0" baseline="0">
                <a:solidFill>
                  <a:srgbClr val="00263F"/>
                </a:solidFill>
                <a:latin typeface="Arial"/>
              </a:defRPr>
            </a:lvl1pPr>
            <a:lvl2pPr marL="320040" indent="0">
              <a:buFontTx/>
              <a:buNone/>
              <a:defRPr sz="2000" b="0" i="0">
                <a:solidFill>
                  <a:srgbClr val="EA7600"/>
                </a:solidFill>
                <a:latin typeface="Arial"/>
              </a:defRPr>
            </a:lvl2pPr>
            <a:lvl3pPr marL="594360" indent="0">
              <a:buFontTx/>
              <a:buNone/>
              <a:defRPr sz="2000" b="0" i="0">
                <a:solidFill>
                  <a:srgbClr val="EA7600"/>
                </a:solidFill>
                <a:latin typeface="Arial"/>
              </a:defRPr>
            </a:lvl3pPr>
            <a:lvl4pPr marL="777240" indent="0">
              <a:buFontTx/>
              <a:buNone/>
              <a:defRPr sz="2000" b="0" i="0">
                <a:solidFill>
                  <a:srgbClr val="EA7600"/>
                </a:solidFill>
                <a:latin typeface="Arial"/>
              </a:defRPr>
            </a:lvl4pPr>
            <a:lvl5pPr marL="1005840" indent="0">
              <a:buFontTx/>
              <a:buNone/>
              <a:defRPr sz="2000" b="0" i="0">
                <a:solidFill>
                  <a:srgbClr val="EA7600"/>
                </a:solidFill>
                <a:latin typeface="Arial"/>
              </a:defRPr>
            </a:lvl5pPr>
          </a:lstStyle>
          <a:p>
            <a:pPr lvl="0"/>
            <a:r>
              <a:rPr lang="en-US" dirty="0" smtClean="0"/>
              <a:t>Click to edit subtitle</a:t>
            </a:r>
          </a:p>
        </p:txBody>
      </p:sp>
    </p:spTree>
    <p:extLst>
      <p:ext uri="{BB962C8B-B14F-4D97-AF65-F5344CB8AC3E}">
        <p14:creationId xmlns:p14="http://schemas.microsoft.com/office/powerpoint/2010/main" val="127498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left)">
                                      <p:cBhvr>
                                        <p:cTn id="26" dur="500"/>
                                        <p:tgtEl>
                                          <p:spTgt spid="5">
                                            <p:txEl>
                                              <p:pRg st="2" end="2"/>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left)">
                                      <p:cBhvr>
                                        <p:cTn id="29" dur="500"/>
                                        <p:tgtEl>
                                          <p:spTgt spid="5">
                                            <p:txEl>
                                              <p:pRg st="3" end="3"/>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build="p">
        <p:tmplLst>
          <p:tmpl lvl="1">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9431"/>
            <a:ext cx="8229600" cy="4244199"/>
          </a:xfrm>
          <a:prstGeom prst="rect">
            <a:avLst/>
          </a:prstGeom>
        </p:spPr>
        <p:txBody>
          <a:bodyPr/>
          <a:lstStyle>
            <a:lvl1pPr>
              <a:defRPr>
                <a:solidFill>
                  <a:srgbClr val="00263E"/>
                </a:solidFill>
              </a:defRPr>
            </a:lvl1pPr>
            <a:lvl2pPr>
              <a:defRPr>
                <a:solidFill>
                  <a:srgbClr val="00263E"/>
                </a:solidFill>
              </a:defRPr>
            </a:lvl2pPr>
            <a:lvl3pPr>
              <a:defRPr>
                <a:solidFill>
                  <a:srgbClr val="00263E"/>
                </a:solidFill>
              </a:defRPr>
            </a:lvl3pPr>
            <a:lvl4pPr>
              <a:defRPr>
                <a:solidFill>
                  <a:srgbClr val="00263E"/>
                </a:solidFill>
              </a:defRPr>
            </a:lvl4pPr>
            <a:lvl5pPr>
              <a:defRPr>
                <a:solidFill>
                  <a:srgbClr val="00263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457200" y="274637"/>
            <a:ext cx="8229600" cy="1128861"/>
          </a:xfrm>
          <a:prstGeom prst="rect">
            <a:avLst/>
          </a:prstGeom>
        </p:spPr>
        <p:txBody>
          <a:bodyPr vert="horz" lIns="91440" tIns="45720" rIns="91440" bIns="45720" rtlCol="0" anchor="b" anchorCtr="0">
            <a:normAutofit/>
          </a:bodyPr>
          <a:lstStyle>
            <a:lvl1pPr defTabSz="119063">
              <a:tabLst/>
              <a:defRPr>
                <a:solidFill>
                  <a:srgbClr val="666666"/>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457200" y="1419100"/>
            <a:ext cx="8229600" cy="322262"/>
          </a:xfrm>
          <a:prstGeom prst="rect">
            <a:avLst/>
          </a:prstGeom>
        </p:spPr>
        <p:txBody>
          <a:bodyPr>
            <a:noAutofit/>
          </a:bodyPr>
          <a:lstStyle>
            <a:lvl1pPr>
              <a:buNone/>
              <a:defRPr sz="1800">
                <a:solidFill>
                  <a:srgbClr val="EA7600"/>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48765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39434"/>
            <a:ext cx="3952755" cy="4286729"/>
          </a:xfrm>
        </p:spPr>
        <p:txBody>
          <a:bodyPr/>
          <a:lstStyle>
            <a:lvl1pPr>
              <a:defRPr>
                <a:solidFill>
                  <a:srgbClr val="00263E"/>
                </a:solidFill>
              </a:defRPr>
            </a:lvl1pPr>
            <a:lvl2pPr>
              <a:defRPr>
                <a:solidFill>
                  <a:srgbClr val="00263E"/>
                </a:solidFill>
              </a:defRPr>
            </a:lvl2pPr>
            <a:lvl3pPr>
              <a:defRPr>
                <a:solidFill>
                  <a:srgbClr val="00263E"/>
                </a:solidFill>
              </a:defRPr>
            </a:lvl3pPr>
            <a:lvl4pPr>
              <a:defRPr>
                <a:solidFill>
                  <a:srgbClr val="00263E"/>
                </a:solidFill>
              </a:defRPr>
            </a:lvl4pPr>
            <a:lvl5pPr>
              <a:defRPr>
                <a:solidFill>
                  <a:srgbClr val="00263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idx="13"/>
          </p:nvPr>
        </p:nvSpPr>
        <p:spPr>
          <a:xfrm>
            <a:off x="4734045" y="1839434"/>
            <a:ext cx="3952755" cy="4286729"/>
          </a:xfrm>
        </p:spPr>
        <p:txBody>
          <a:bodyPr/>
          <a:lstStyle>
            <a:lvl1pPr>
              <a:defRPr>
                <a:solidFill>
                  <a:srgbClr val="00263E"/>
                </a:solidFill>
              </a:defRPr>
            </a:lvl1pPr>
            <a:lvl2pPr>
              <a:defRPr>
                <a:solidFill>
                  <a:srgbClr val="00263E"/>
                </a:solidFill>
              </a:defRPr>
            </a:lvl2pPr>
            <a:lvl3pPr>
              <a:defRPr>
                <a:solidFill>
                  <a:srgbClr val="00263E"/>
                </a:solidFill>
              </a:defRPr>
            </a:lvl3pPr>
            <a:lvl4pPr>
              <a:defRPr>
                <a:solidFill>
                  <a:srgbClr val="00263E"/>
                </a:solidFill>
              </a:defRPr>
            </a:lvl4pPr>
            <a:lvl5pPr>
              <a:defRPr>
                <a:solidFill>
                  <a:srgbClr val="00263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8"/>
          <p:cNvSpPr>
            <a:spLocks noGrp="1"/>
          </p:cNvSpPr>
          <p:nvPr>
            <p:ph type="body" sz="quarter" idx="14" hasCustomPrompt="1"/>
          </p:nvPr>
        </p:nvSpPr>
        <p:spPr>
          <a:xfrm>
            <a:off x="457200" y="1419100"/>
            <a:ext cx="8229600" cy="322262"/>
          </a:xfrm>
        </p:spPr>
        <p:txBody>
          <a:bodyPr>
            <a:noAutofit/>
          </a:bodyPr>
          <a:lstStyle>
            <a:lvl1pPr>
              <a:buNone/>
              <a:defRPr sz="1800">
                <a:solidFill>
                  <a:srgbClr val="EA7600"/>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39073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39431"/>
            <a:ext cx="3952755" cy="42867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3" hasCustomPrompt="1"/>
          </p:nvPr>
        </p:nvSpPr>
        <p:spPr>
          <a:xfrm>
            <a:off x="457200" y="1419100"/>
            <a:ext cx="8229600" cy="322262"/>
          </a:xfrm>
        </p:spPr>
        <p:txBody>
          <a:bodyPr>
            <a:noAutofit/>
          </a:bodyPr>
          <a:lstStyle>
            <a:lvl1pPr>
              <a:buNone/>
              <a:defRPr sz="1800">
                <a:solidFill>
                  <a:srgbClr val="EA7600"/>
                </a:solidFill>
                <a:latin typeface="+mj-lt"/>
              </a:defRPr>
            </a:lvl1pPr>
          </a:lstStyle>
          <a:p>
            <a:pPr lvl="0"/>
            <a:r>
              <a:rPr lang="en-US" dirty="0" smtClean="0"/>
              <a:t>SUBTITLE</a:t>
            </a:r>
            <a:endParaRPr lang="en-US" dirty="0"/>
          </a:p>
        </p:txBody>
      </p:sp>
      <p:cxnSp>
        <p:nvCxnSpPr>
          <p:cNvPr id="7" name="Straight Connector 6"/>
          <p:cNvCxnSpPr/>
          <p:nvPr userDrawn="1"/>
        </p:nvCxnSpPr>
        <p:spPr>
          <a:xfrm rot="16200000" flipV="1">
            <a:off x="2694653" y="4003859"/>
            <a:ext cx="4244199" cy="409"/>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4"/>
          </p:nvPr>
        </p:nvSpPr>
        <p:spPr>
          <a:xfrm>
            <a:off x="4827589" y="2275783"/>
            <a:ext cx="4316412" cy="3487737"/>
          </a:xfrm>
        </p:spPr>
        <p:txBody>
          <a:bodyPr/>
          <a:lstStyle/>
          <a:p>
            <a:endParaRPr lang="en-US" dirty="0"/>
          </a:p>
        </p:txBody>
      </p:sp>
    </p:spTree>
    <p:extLst>
      <p:ext uri="{BB962C8B-B14F-4D97-AF65-F5344CB8AC3E}">
        <p14:creationId xmlns:p14="http://schemas.microsoft.com/office/powerpoint/2010/main" val="248998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ty Slide - formatt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27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88900" y="781050"/>
            <a:ext cx="7642225" cy="0"/>
          </a:xfrm>
          <a:prstGeom prst="line">
            <a:avLst/>
          </a:prstGeom>
          <a:noFill/>
          <a:ln w="6350" algn="ctr">
            <a:solidFill>
              <a:schemeClr val="bg1"/>
            </a:solidFill>
            <a:round/>
            <a:headEnd/>
            <a:tailEnd/>
          </a:ln>
        </p:spPr>
      </p:cxnSp>
      <p:sp>
        <p:nvSpPr>
          <p:cNvPr id="2" name="Title 1"/>
          <p:cNvSpPr>
            <a:spLocks noGrp="1"/>
          </p:cNvSpPr>
          <p:nvPr>
            <p:ph type="title"/>
          </p:nvPr>
        </p:nvSpPr>
        <p:spPr>
          <a:xfrm>
            <a:off x="457200" y="274638"/>
            <a:ext cx="7233138" cy="632328"/>
          </a:xfrm>
          <a:prstGeom prst="rect">
            <a:avLst/>
          </a:prstGeom>
        </p:spPr>
        <p:txBody>
          <a:bodyPr/>
          <a:lstStyle>
            <a:lvl1pPr algn="l">
              <a:defRPr sz="2800">
                <a:latin typeface="Segoe UI" pitchFamily="34" charset="0"/>
                <a:cs typeface="Segoe U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2331" y="1042639"/>
            <a:ext cx="7225323" cy="4525963"/>
          </a:xfrm>
          <a:prstGeom prst="rect">
            <a:avLst/>
          </a:prstGeom>
        </p:spPr>
        <p:txBody>
          <a:bodyPr/>
          <a:lstStyle>
            <a:lvl1pPr>
              <a:defRPr sz="2400">
                <a:latin typeface="Segoe UI" pitchFamily="34" charset="0"/>
                <a:cs typeface="Segoe UI" pitchFamily="34" charset="0"/>
              </a:defRPr>
            </a:lvl1pPr>
            <a:lvl2pPr>
              <a:defRPr sz="2000">
                <a:latin typeface="Segoe UI" pitchFamily="34" charset="0"/>
                <a:cs typeface="Segoe UI" pitchFamily="34" charset="0"/>
              </a:defRPr>
            </a:lvl2pPr>
            <a:lvl3pPr>
              <a:defRPr sz="1800">
                <a:latin typeface="Segoe UI" pitchFamily="34" charset="0"/>
                <a:cs typeface="Segoe UI" pitchFamily="34" charset="0"/>
              </a:defRPr>
            </a:lvl3pPr>
            <a:lvl4pPr>
              <a:defRPr sz="1600">
                <a:latin typeface="Segoe UI" pitchFamily="34" charset="0"/>
                <a:cs typeface="Segoe UI" pitchFamily="34" charset="0"/>
              </a:defRPr>
            </a:lvl4pPr>
            <a:lvl5pPr>
              <a:defRPr sz="1600">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0" y="6564313"/>
            <a:ext cx="2133600" cy="293687"/>
          </a:xfrm>
        </p:spPr>
        <p:txBody>
          <a:bodyPr/>
          <a:lstStyle>
            <a:lvl1pPr>
              <a:defRPr/>
            </a:lvl1pPr>
          </a:lstStyle>
          <a:p>
            <a:pPr>
              <a:defRPr/>
            </a:pPr>
            <a:fld id="{E7500A2D-4838-40C5-8339-63452D69F994}" type="datetime1">
              <a:rPr lang="en-US"/>
              <a:pPr>
                <a:defRPr/>
              </a:pPr>
              <a:t>7/5/2018</a:t>
            </a:fld>
            <a:endParaRPr lang="en-US" dirty="0"/>
          </a:p>
        </p:txBody>
      </p:sp>
      <p:sp>
        <p:nvSpPr>
          <p:cNvPr id="6" name="Rectangle 6"/>
          <p:cNvSpPr>
            <a:spLocks noGrp="1" noChangeArrowheads="1"/>
          </p:cNvSpPr>
          <p:nvPr>
            <p:ph type="sldNum" sz="quarter" idx="11"/>
          </p:nvPr>
        </p:nvSpPr>
        <p:spPr/>
        <p:txBody>
          <a:bodyPr/>
          <a:lstStyle>
            <a:lvl1pPr>
              <a:defRPr/>
            </a:lvl1pPr>
          </a:lstStyle>
          <a:p>
            <a:pPr>
              <a:defRPr/>
            </a:pPr>
            <a:r>
              <a:rPr lang="en-US" dirty="0"/>
              <a:t>Page | </a:t>
            </a:r>
            <a:fld id="{598E33A4-13B5-4BE4-B973-19CA42ABC22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E7500A2D-4838-40C5-8339-63452D69F994}" type="datetime1">
              <a:rPr lang="en-US" smtClean="0"/>
              <a:pPr>
                <a:defRPr/>
              </a:pPr>
              <a:t>7/5/2018</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r>
              <a:rPr lang="en-US" dirty="0" smtClean="0"/>
              <a:t>Page | </a:t>
            </a:r>
            <a:fld id="{598E33A4-13B5-4BE4-B973-19CA42ABC221}"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7795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457200"/>
          </a:xfrm>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a:xfrm>
            <a:off x="914400" y="1257301"/>
            <a:ext cx="7315200" cy="4754564"/>
          </a:xfrm>
        </p:spPr>
        <p:txBody>
          <a:bodyPr/>
          <a:lstStyle>
            <a:lvl1pPr marL="228600" indent="-228600">
              <a:defRPr/>
            </a:lvl1pPr>
            <a:lvl2pPr marL="457200" indent="-2286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range-Marker-Line.png"/>
          <p:cNvPicPr>
            <a:picLocks/>
          </p:cNvPicPr>
          <p:nvPr userDrawn="1"/>
        </p:nvPicPr>
        <p:blipFill>
          <a:blip r:embed="rId2" cstate="print"/>
          <a:stretch>
            <a:fillRect/>
          </a:stretch>
        </p:blipFill>
        <p:spPr>
          <a:xfrm>
            <a:off x="0" y="6195068"/>
            <a:ext cx="9144000" cy="34289"/>
          </a:xfrm>
          <a:prstGeom prst="rect">
            <a:avLst/>
          </a:prstGeom>
          <a:effectLst>
            <a:outerShdw blurRad="50800" dist="38100" dir="16200000" rotWithShape="0">
              <a:prstClr val="black">
                <a:alpha val="40000"/>
              </a:prstClr>
            </a:outerShdw>
          </a:effectLst>
        </p:spPr>
      </p:pic>
      <p:sp>
        <p:nvSpPr>
          <p:cNvPr id="8" name="Slide Number Placeholder 5"/>
          <p:cNvSpPr>
            <a:spLocks noGrp="1"/>
          </p:cNvSpPr>
          <p:nvPr>
            <p:ph type="sldNum" sz="quarter" idx="12"/>
          </p:nvPr>
        </p:nvSpPr>
        <p:spPr>
          <a:xfrm>
            <a:off x="8148320" y="6321433"/>
            <a:ext cx="538480" cy="365125"/>
          </a:xfrm>
          <a:prstGeom prst="rect">
            <a:avLst/>
          </a:prstGeom>
        </p:spPr>
        <p:txBody>
          <a:bodyPr/>
          <a:lstStyle/>
          <a:p>
            <a:fld id="{C5D6CD78-669A-4C7A-BA4B-B8DB256497B4}" type="slidenum">
              <a:rPr lang="en-US" smtClean="0"/>
              <a:t>‹#›</a:t>
            </a:fld>
            <a:endParaRPr lang="en-US" dirty="0"/>
          </a:p>
        </p:txBody>
      </p:sp>
      <p:pic>
        <p:nvPicPr>
          <p:cNvPr id="9" name="Picture 2" descr="http://bsdportal/marketingsales/marketing/Font%20Library/01%20Divisional%20logos%20with%20tagline/AJGCo%20Business%20Without%20Barriers.2cH_Blk.png"/>
          <p:cNvPicPr>
            <a:picLocks noChangeArrowheads="1"/>
          </p:cNvPicPr>
          <p:nvPr userDrawn="1"/>
        </p:nvPicPr>
        <p:blipFill>
          <a:blip r:embed="rId3" cstate="print"/>
          <a:srcRect/>
          <a:stretch>
            <a:fillRect/>
          </a:stretch>
        </p:blipFill>
        <p:spPr bwMode="auto">
          <a:xfrm>
            <a:off x="5272314" y="6291393"/>
            <a:ext cx="2780741" cy="461379"/>
          </a:xfrm>
          <a:prstGeom prst="rect">
            <a:avLst/>
          </a:prstGeom>
          <a:noFill/>
        </p:spPr>
      </p:pic>
      <p:sp>
        <p:nvSpPr>
          <p:cNvPr id="10" name="Text Placeholder 2"/>
          <p:cNvSpPr>
            <a:spLocks noGrp="1"/>
          </p:cNvSpPr>
          <p:nvPr>
            <p:ph type="body" idx="13"/>
          </p:nvPr>
        </p:nvSpPr>
        <p:spPr>
          <a:xfrm>
            <a:off x="914400" y="800100"/>
            <a:ext cx="7315200" cy="342900"/>
          </a:xfrm>
        </p:spPr>
        <p:txBody>
          <a:bodyPr anchor="b">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40332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One Column">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320"/>
            <a:ext cx="5943600" cy="1097280"/>
          </a:xfrm>
          <a:prstGeom prst="rect">
            <a:avLst/>
          </a:prstGeom>
        </p:spPr>
        <p:txBody>
          <a:bodyPr vert="horz" lIns="91440" tIns="45720" rIns="91440" bIns="45720" rtlCol="0" anchor="b" anchorCtr="0">
            <a:normAutofit/>
          </a:bodyPr>
          <a:lstStyle>
            <a:lvl1pPr defTabSz="119063">
              <a:tabLst/>
              <a:defRPr>
                <a:solidFill>
                  <a:srgbClr val="66666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6157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6" name="Rectangle 5"/>
          <p:cNvSpPr/>
          <p:nvPr userDrawn="1"/>
        </p:nvSpPr>
        <p:spPr>
          <a:xfrm>
            <a:off x="974" y="3835263"/>
            <a:ext cx="9144000" cy="1983627"/>
          </a:xfrm>
          <a:prstGeom prst="rect">
            <a:avLst/>
          </a:prstGeom>
          <a:gradFill flip="none" rotWithShape="1">
            <a:gsLst>
              <a:gs pos="70000">
                <a:schemeClr val="bg1"/>
              </a:gs>
              <a:gs pos="35000">
                <a:schemeClr val="bg1">
                  <a:alpha val="72000"/>
                </a:schemeClr>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1"/>
          <p:cNvSpPr>
            <a:spLocks noGrp="1"/>
          </p:cNvSpPr>
          <p:nvPr>
            <p:ph type="ctrTitle" hasCustomPrompt="1"/>
          </p:nvPr>
        </p:nvSpPr>
        <p:spPr>
          <a:xfrm>
            <a:off x="686774" y="3835263"/>
            <a:ext cx="7323072" cy="1486520"/>
          </a:xfrm>
          <a:prstGeom prst="rect">
            <a:avLst/>
          </a:prstGeom>
        </p:spPr>
        <p:txBody>
          <a:bodyPr wrap="square" anchor="b" anchorCtr="0">
            <a:normAutofit/>
          </a:bodyPr>
          <a:lstStyle>
            <a:lvl1pPr algn="l">
              <a:lnSpc>
                <a:spcPts val="4300"/>
              </a:lnSpc>
              <a:spcBef>
                <a:spcPts val="0"/>
              </a:spcBef>
              <a:defRPr sz="4000" cap="none" baseline="0">
                <a:solidFill>
                  <a:srgbClr val="00263F"/>
                </a:solidFill>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686774" y="5278489"/>
            <a:ext cx="7323072" cy="595329"/>
          </a:xfrm>
          <a:prstGeom prst="rect">
            <a:avLst/>
          </a:prstGeom>
        </p:spPr>
        <p:txBody>
          <a:bodyPr>
            <a:normAutofit/>
          </a:bodyPr>
          <a:lstStyle>
            <a:lvl1pPr marL="0" indent="0" algn="l">
              <a:buNone/>
              <a:defRPr sz="1400" b="0" cap="all">
                <a:solidFill>
                  <a:srgbClr val="EA7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date</a:t>
            </a:r>
            <a:endParaRPr lang="en-US" dirty="0"/>
          </a:p>
        </p:txBody>
      </p:sp>
      <p:pic>
        <p:nvPicPr>
          <p:cNvPr id="7" name="Picture 6" descr="AJGCO_BWB_2cH_Wht.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3999" y="685799"/>
            <a:ext cx="2973937" cy="586961"/>
          </a:xfrm>
          <a:prstGeom prst="rect">
            <a:avLst/>
          </a:prstGeom>
        </p:spPr>
      </p:pic>
      <p:pic>
        <p:nvPicPr>
          <p:cNvPr id="9" name="Picture 8" descr="Orange-Marker-Line.png"/>
          <p:cNvPicPr>
            <a:picLocks/>
          </p:cNvPicPr>
          <p:nvPr userDrawn="1"/>
        </p:nvPicPr>
        <p:blipFill>
          <a:blip r:embed="rId3" cstate="print"/>
          <a:stretch>
            <a:fillRect/>
          </a:stretch>
        </p:blipFill>
        <p:spPr>
          <a:xfrm>
            <a:off x="0" y="5797734"/>
            <a:ext cx="9144000" cy="45720"/>
          </a:xfrm>
          <a:prstGeom prst="rect">
            <a:avLst/>
          </a:prstGeom>
          <a:effectLst>
            <a:outerShdw blurRad="50800" dist="25400" dir="16200000" rotWithShape="0">
              <a:prstClr val="black">
                <a:alpha val="40000"/>
              </a:prstClr>
            </a:outerShdw>
          </a:effectLst>
        </p:spPr>
      </p:pic>
    </p:spTree>
    <p:extLst>
      <p:ext uri="{BB962C8B-B14F-4D97-AF65-F5344CB8AC3E}">
        <p14:creationId xmlns:p14="http://schemas.microsoft.com/office/powerpoint/2010/main" val="76200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18" name="Rectangle 17"/>
          <p:cNvSpPr/>
          <p:nvPr userDrawn="1"/>
        </p:nvSpPr>
        <p:spPr>
          <a:xfrm rot="16200000">
            <a:off x="2313177" y="-14666"/>
            <a:ext cx="6851905" cy="6881231"/>
          </a:xfrm>
          <a:prstGeom prst="rect">
            <a:avLst/>
          </a:prstGeom>
          <a:gradFill flip="none" rotWithShape="1">
            <a:gsLst>
              <a:gs pos="70000">
                <a:schemeClr val="bg1"/>
              </a:gs>
              <a:gs pos="35000">
                <a:schemeClr val="bg1">
                  <a:alpha val="72000"/>
                </a:schemeClr>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4" name="Text Placeholder 6"/>
          <p:cNvSpPr>
            <a:spLocks noGrp="1"/>
          </p:cNvSpPr>
          <p:nvPr>
            <p:ph type="body" sz="quarter" idx="10" hasCustomPrompt="1"/>
          </p:nvPr>
        </p:nvSpPr>
        <p:spPr>
          <a:xfrm>
            <a:off x="2677483" y="1758167"/>
            <a:ext cx="5961692" cy="425450"/>
          </a:xfrm>
          <a:prstGeom prst="rect">
            <a:avLst/>
          </a:prstGeom>
        </p:spPr>
        <p:txBody>
          <a:bodyPr>
            <a:noAutofit/>
          </a:bodyPr>
          <a:lstStyle>
            <a:lvl1pPr marL="0" indent="0">
              <a:buFontTx/>
              <a:buNone/>
              <a:defRPr sz="1800" b="0" i="0" baseline="0">
                <a:solidFill>
                  <a:srgbClr val="EA7600"/>
                </a:solidFill>
                <a:latin typeface="Arial"/>
              </a:defRPr>
            </a:lvl1pPr>
            <a:lvl2pPr marL="320040" indent="0">
              <a:buFontTx/>
              <a:buNone/>
              <a:defRPr sz="2000" b="0" i="0">
                <a:solidFill>
                  <a:srgbClr val="EA7600"/>
                </a:solidFill>
                <a:latin typeface="Arial"/>
              </a:defRPr>
            </a:lvl2pPr>
            <a:lvl3pPr marL="594360" indent="0">
              <a:buFontTx/>
              <a:buNone/>
              <a:defRPr sz="2000" b="0" i="0">
                <a:solidFill>
                  <a:srgbClr val="EA7600"/>
                </a:solidFill>
                <a:latin typeface="Arial"/>
              </a:defRPr>
            </a:lvl3pPr>
            <a:lvl4pPr marL="777240" indent="0">
              <a:buFontTx/>
              <a:buNone/>
              <a:defRPr sz="2000" b="0" i="0">
                <a:solidFill>
                  <a:srgbClr val="EA7600"/>
                </a:solidFill>
                <a:latin typeface="Arial"/>
              </a:defRPr>
            </a:lvl4pPr>
            <a:lvl5pPr marL="1005840" indent="0">
              <a:buFontTx/>
              <a:buNone/>
              <a:defRPr sz="2000" b="0" i="0">
                <a:solidFill>
                  <a:srgbClr val="EA7600"/>
                </a:solidFill>
                <a:latin typeface="Arial"/>
              </a:defRPr>
            </a:lvl5pPr>
          </a:lstStyle>
          <a:p>
            <a:pPr lvl="0"/>
            <a:r>
              <a:rPr lang="en-US" dirty="0" smtClean="0"/>
              <a:t>Click to edit subtitle</a:t>
            </a:r>
          </a:p>
        </p:txBody>
      </p:sp>
      <p:sp>
        <p:nvSpPr>
          <p:cNvPr id="5" name="Text Placeholder 2"/>
          <p:cNvSpPr>
            <a:spLocks noGrp="1"/>
          </p:cNvSpPr>
          <p:nvPr>
            <p:ph idx="1"/>
          </p:nvPr>
        </p:nvSpPr>
        <p:spPr>
          <a:xfrm>
            <a:off x="2677363" y="2183617"/>
            <a:ext cx="5961692" cy="3566129"/>
          </a:xfrm>
          <a:prstGeom prst="rect">
            <a:avLst/>
          </a:prstGeom>
        </p:spPr>
        <p:txBody>
          <a:bodyPr vert="horz" lIns="0" tIns="45720" rIns="91440" bIns="45720" rtlCol="0">
            <a:normAutofit/>
          </a:bodyPr>
          <a:lstStyle>
            <a:lvl1pPr>
              <a:defRPr sz="2000">
                <a:solidFill>
                  <a:srgbClr val="666666"/>
                </a:solidFill>
              </a:defRPr>
            </a:lvl1pPr>
            <a:lvl2pPr>
              <a:defRPr sz="1800">
                <a:solidFill>
                  <a:srgbClr val="666666"/>
                </a:solidFill>
              </a:defRPr>
            </a:lvl2pPr>
            <a:lvl3pPr>
              <a:defRPr sz="1600">
                <a:solidFill>
                  <a:srgbClr val="666666"/>
                </a:solidFill>
              </a:defRPr>
            </a:lvl3pPr>
            <a:lvl4pPr>
              <a:defRPr sz="1600">
                <a:solidFill>
                  <a:srgbClr val="666666"/>
                </a:solidFill>
              </a:defRPr>
            </a:lvl4pPr>
            <a:lvl5pPr>
              <a:defRPr sz="1600">
                <a:solidFill>
                  <a:srgbClr val="666666"/>
                </a:solidFill>
              </a:defRPr>
            </a:lvl5pPr>
          </a:lstStyle>
          <a:p>
            <a:pPr marL="182880" lvl="0" indent="-182880" algn="l" defTabSz="457200" rtl="0" eaLnBrk="1" latinLnBrk="0" hangingPunct="1">
              <a:spcBef>
                <a:spcPts val="1200"/>
              </a:spcBef>
              <a:buFont typeface="Arial"/>
              <a:buChar char="•"/>
            </a:pPr>
            <a:r>
              <a:rPr lang="en-US" dirty="0" smtClean="0"/>
              <a:t>Click to edit Master text styles</a:t>
            </a:r>
          </a:p>
          <a:p>
            <a:pPr marL="457200" lvl="1" indent="-137160" algn="l" defTabSz="457200" rtl="0" eaLnBrk="1" latinLnBrk="0" hangingPunct="1">
              <a:spcBef>
                <a:spcPts val="600"/>
              </a:spcBef>
              <a:buSzPct val="80000"/>
              <a:buFont typeface="Arial"/>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362909" y="6356350"/>
            <a:ext cx="323890" cy="365125"/>
          </a:xfrm>
          <a:prstGeom prst="rect">
            <a:avLst/>
          </a:prstGeom>
        </p:spPr>
        <p:txBody>
          <a:bodyPr vert="horz" lIns="91440" tIns="45720" rIns="91440" bIns="45720" rtlCol="0" anchor="ctr"/>
          <a:lstStyle>
            <a:lvl1pPr algn="r">
              <a:defRPr sz="800">
                <a:solidFill>
                  <a:srgbClr val="EA7600"/>
                </a:solidFill>
              </a:defRPr>
            </a:lvl1pPr>
          </a:lstStyle>
          <a:p>
            <a:pPr fontAlgn="auto">
              <a:spcBef>
                <a:spcPts val="0"/>
              </a:spcBef>
              <a:spcAft>
                <a:spcPts val="0"/>
              </a:spcAft>
            </a:pPr>
            <a:fld id="{21AD668D-0247-144D-B5E3-BB8B09021D3D}" type="slidenum">
              <a:rPr lang="en-US" smtClean="0">
                <a:latin typeface="Times New Roman"/>
                <a:cs typeface="+mn-cs"/>
              </a:rPr>
              <a:pPr fontAlgn="auto">
                <a:spcBef>
                  <a:spcPts val="0"/>
                </a:spcBef>
                <a:spcAft>
                  <a:spcPts val="0"/>
                </a:spcAft>
              </a:pPr>
              <a:t>‹#›</a:t>
            </a:fld>
            <a:endParaRPr lang="en-US" dirty="0">
              <a:latin typeface="Times New Roman"/>
              <a:cs typeface="+mn-cs"/>
            </a:endParaRPr>
          </a:p>
        </p:txBody>
      </p:sp>
      <p:sp>
        <p:nvSpPr>
          <p:cNvPr id="10" name="Text Placeholder 6"/>
          <p:cNvSpPr txBox="1">
            <a:spLocks/>
          </p:cNvSpPr>
          <p:nvPr userDrawn="1"/>
        </p:nvSpPr>
        <p:spPr>
          <a:xfrm>
            <a:off x="4603568" y="6356350"/>
            <a:ext cx="3759382"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dirty="0">
                <a:solidFill>
                  <a:srgbClr val="001D26"/>
                </a:solidFill>
                <a:latin typeface="Arial"/>
              </a:rPr>
              <a:t> © 2013 ARTHUR J. GALLAGHER &amp; CO.  |  BUSINESS WITHOUT BARRIERS™</a:t>
            </a:r>
          </a:p>
        </p:txBody>
      </p:sp>
      <p:pic>
        <p:nvPicPr>
          <p:cNvPr id="20" name="Picture 19" descr="Orange-Marker-Line.png"/>
          <p:cNvPicPr>
            <a:picLocks/>
          </p:cNvPicPr>
          <p:nvPr userDrawn="1"/>
        </p:nvPicPr>
        <p:blipFill>
          <a:blip r:embed="rId2" cstate="print"/>
          <a:stretch>
            <a:fillRect/>
          </a:stretch>
        </p:blipFill>
        <p:spPr>
          <a:xfrm rot="5400000">
            <a:off x="-1145727" y="3400043"/>
            <a:ext cx="6858000" cy="45721"/>
          </a:xfrm>
          <a:prstGeom prst="rect">
            <a:avLst/>
          </a:prstGeom>
          <a:ln>
            <a:noFill/>
          </a:ln>
          <a:effectLst>
            <a:outerShdw blurRad="50800" dist="25400" algn="l" rotWithShape="0">
              <a:prstClr val="black">
                <a:alpha val="40000"/>
              </a:prstClr>
            </a:outerShdw>
          </a:effectLst>
        </p:spPr>
      </p:pic>
      <p:sp>
        <p:nvSpPr>
          <p:cNvPr id="22" name="Text Placeholder 6"/>
          <p:cNvSpPr>
            <a:spLocks noGrp="1"/>
          </p:cNvSpPr>
          <p:nvPr>
            <p:ph type="body" sz="quarter" idx="12" hasCustomPrompt="1"/>
          </p:nvPr>
        </p:nvSpPr>
        <p:spPr>
          <a:xfrm>
            <a:off x="2680419" y="1199660"/>
            <a:ext cx="5958756" cy="556085"/>
          </a:xfrm>
          <a:prstGeom prst="rect">
            <a:avLst/>
          </a:prstGeom>
        </p:spPr>
        <p:txBody>
          <a:bodyPr>
            <a:noAutofit/>
          </a:bodyPr>
          <a:lstStyle>
            <a:lvl1pPr marL="0" indent="0">
              <a:buFontTx/>
              <a:buNone/>
              <a:defRPr sz="3200" b="0" i="0" baseline="0">
                <a:solidFill>
                  <a:srgbClr val="00263F"/>
                </a:solidFill>
                <a:latin typeface="Arial"/>
              </a:defRPr>
            </a:lvl1pPr>
            <a:lvl2pPr marL="320040" indent="0">
              <a:buFontTx/>
              <a:buNone/>
              <a:defRPr sz="2000" b="0" i="0">
                <a:solidFill>
                  <a:srgbClr val="EA7600"/>
                </a:solidFill>
                <a:latin typeface="Arial"/>
              </a:defRPr>
            </a:lvl2pPr>
            <a:lvl3pPr marL="594360" indent="0">
              <a:buFontTx/>
              <a:buNone/>
              <a:defRPr sz="2000" b="0" i="0">
                <a:solidFill>
                  <a:srgbClr val="EA7600"/>
                </a:solidFill>
                <a:latin typeface="Arial"/>
              </a:defRPr>
            </a:lvl3pPr>
            <a:lvl4pPr marL="777240" indent="0">
              <a:buFontTx/>
              <a:buNone/>
              <a:defRPr sz="2000" b="0" i="0">
                <a:solidFill>
                  <a:srgbClr val="EA7600"/>
                </a:solidFill>
                <a:latin typeface="Arial"/>
              </a:defRPr>
            </a:lvl4pPr>
            <a:lvl5pPr marL="1005840" indent="0">
              <a:buFontTx/>
              <a:buNone/>
              <a:defRPr sz="2000" b="0" i="0">
                <a:solidFill>
                  <a:srgbClr val="EA7600"/>
                </a:solidFill>
                <a:latin typeface="Arial"/>
              </a:defRPr>
            </a:lvl5pPr>
          </a:lstStyle>
          <a:p>
            <a:pPr lvl="0"/>
            <a:r>
              <a:rPr lang="en-US" dirty="0" smtClean="0"/>
              <a:t>Click to edit subtitle</a:t>
            </a:r>
          </a:p>
        </p:txBody>
      </p:sp>
    </p:spTree>
    <p:extLst>
      <p:ext uri="{BB962C8B-B14F-4D97-AF65-F5344CB8AC3E}">
        <p14:creationId xmlns:p14="http://schemas.microsoft.com/office/powerpoint/2010/main" val="58528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left)">
                                      <p:cBhvr>
                                        <p:cTn id="26" dur="500"/>
                                        <p:tgtEl>
                                          <p:spTgt spid="5">
                                            <p:txEl>
                                              <p:pRg st="2" end="2"/>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left)">
                                      <p:cBhvr>
                                        <p:cTn id="29" dur="500"/>
                                        <p:tgtEl>
                                          <p:spTgt spid="5">
                                            <p:txEl>
                                              <p:pRg st="3" end="3"/>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build="p">
        <p:tmplLst>
          <p:tmpl lvl="1">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3138" cy="632328"/>
          </a:xfrm>
          <a:prstGeom prst="rect">
            <a:avLst/>
          </a:prstGeom>
        </p:spPr>
        <p:txBody>
          <a:bodyPr/>
          <a:lstStyle>
            <a:lvl1pPr algn="l">
              <a:defRPr sz="2800">
                <a:latin typeface="Segoe UI" pitchFamily="34" charset="0"/>
                <a:cs typeface="Segoe U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2331" y="1042639"/>
            <a:ext cx="7225323" cy="4525963"/>
          </a:xfrm>
          <a:prstGeom prst="rect">
            <a:avLst/>
          </a:prstGeom>
        </p:spPr>
        <p:txBody>
          <a:bodyPr/>
          <a:lstStyle>
            <a:lvl1pPr>
              <a:defRPr sz="2400">
                <a:latin typeface="Segoe UI" pitchFamily="34" charset="0"/>
                <a:cs typeface="Segoe UI" pitchFamily="34" charset="0"/>
              </a:defRPr>
            </a:lvl1pPr>
            <a:lvl2pPr>
              <a:defRPr sz="2000">
                <a:latin typeface="Segoe UI" pitchFamily="34" charset="0"/>
                <a:cs typeface="Segoe UI" pitchFamily="34" charset="0"/>
              </a:defRPr>
            </a:lvl2pPr>
            <a:lvl3pPr>
              <a:defRPr sz="1800">
                <a:latin typeface="Segoe UI" pitchFamily="34" charset="0"/>
                <a:cs typeface="Segoe UI" pitchFamily="34" charset="0"/>
              </a:defRPr>
            </a:lvl3pPr>
            <a:lvl4pPr>
              <a:defRPr sz="1600">
                <a:latin typeface="Segoe UI" pitchFamily="34" charset="0"/>
                <a:cs typeface="Segoe UI" pitchFamily="34" charset="0"/>
              </a:defRPr>
            </a:lvl4pPr>
            <a:lvl5pPr>
              <a:defRPr sz="1600">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0" y="6535738"/>
            <a:ext cx="2133600" cy="293687"/>
          </a:xfrm>
          <a:prstGeom prst="rect">
            <a:avLst/>
          </a:prstGeom>
          <a:ln/>
        </p:spPr>
        <p:txBody>
          <a:bodyPr/>
          <a:lstStyle>
            <a:lvl1pPr>
              <a:defRPr/>
            </a:lvl1pPr>
          </a:lstStyle>
          <a:p>
            <a:pPr fontAlgn="auto">
              <a:spcBef>
                <a:spcPts val="0"/>
              </a:spcBef>
              <a:spcAft>
                <a:spcPts val="0"/>
              </a:spcAft>
              <a:defRPr/>
            </a:pPr>
            <a:endParaRPr lang="en-US" sz="1800" dirty="0">
              <a:solidFill>
                <a:srgbClr val="00263E"/>
              </a:solidFill>
              <a:latin typeface="Times New Roman"/>
              <a:cs typeface="+mn-cs"/>
            </a:endParaRPr>
          </a:p>
        </p:txBody>
      </p:sp>
      <p:sp>
        <p:nvSpPr>
          <p:cNvPr id="5" name="Rectangle 6"/>
          <p:cNvSpPr>
            <a:spLocks noGrp="1" noChangeArrowheads="1"/>
          </p:cNvSpPr>
          <p:nvPr>
            <p:ph type="sldNum" sz="quarter" idx="11"/>
          </p:nvPr>
        </p:nvSpPr>
        <p:spPr>
          <a:xfrm>
            <a:off x="6850063" y="6518275"/>
            <a:ext cx="2133600" cy="339725"/>
          </a:xfrm>
          <a:prstGeom prst="rect">
            <a:avLst/>
          </a:prstGeom>
          <a:ln/>
        </p:spPr>
        <p:txBody>
          <a:bodyPr/>
          <a:lstStyle>
            <a:lvl1pPr>
              <a:defRPr/>
            </a:lvl1pPr>
          </a:lstStyle>
          <a:p>
            <a:pPr fontAlgn="auto">
              <a:spcBef>
                <a:spcPts val="0"/>
              </a:spcBef>
              <a:spcAft>
                <a:spcPts val="0"/>
              </a:spcAft>
              <a:defRPr/>
            </a:pPr>
            <a:r>
              <a:rPr lang="en-US" sz="1800" dirty="0">
                <a:solidFill>
                  <a:srgbClr val="00263E"/>
                </a:solidFill>
                <a:latin typeface="Times New Roman"/>
                <a:cs typeface="+mn-cs"/>
              </a:rPr>
              <a:t>Page | </a:t>
            </a:r>
            <a:fld id="{BEF1198F-D259-4E1C-A5F1-D78E19D89806}" type="slidenum">
              <a:rPr lang="en-US" sz="1800">
                <a:solidFill>
                  <a:srgbClr val="00263E"/>
                </a:solidFill>
                <a:latin typeface="Times New Roman"/>
                <a:cs typeface="+mn-cs"/>
              </a:rPr>
              <a:pPr fontAlgn="auto">
                <a:spcBef>
                  <a:spcPts val="0"/>
                </a:spcBef>
                <a:spcAft>
                  <a:spcPts val="0"/>
                </a:spcAft>
                <a:defRPr/>
              </a:pPr>
              <a:t>‹#›</a:t>
            </a:fld>
            <a:endParaRPr lang="en-US" sz="1800" dirty="0">
              <a:solidFill>
                <a:srgbClr val="00263E"/>
              </a:solidFill>
              <a:latin typeface="Times New Roman"/>
              <a:cs typeface="+mn-cs"/>
            </a:endParaRPr>
          </a:p>
        </p:txBody>
      </p:sp>
    </p:spTree>
    <p:extLst>
      <p:ext uri="{BB962C8B-B14F-4D97-AF65-F5344CB8AC3E}">
        <p14:creationId xmlns:p14="http://schemas.microsoft.com/office/powerpoint/2010/main" val="1294051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3" descr="NewBkgd2.png"/>
          <p:cNvPicPr>
            <a:picLocks noChangeAspect="1"/>
          </p:cNvPicPr>
          <p:nvPr userDrawn="1"/>
        </p:nvPicPr>
        <p:blipFill>
          <a:blip r:embed="rId2" cstate="print"/>
          <a:srcRect/>
          <a:stretch>
            <a:fillRect/>
          </a:stretch>
        </p:blipFill>
        <p:spPr bwMode="auto">
          <a:xfrm>
            <a:off x="-9525" y="-9525"/>
            <a:ext cx="9153525" cy="6858000"/>
          </a:xfrm>
          <a:prstGeom prst="rect">
            <a:avLst/>
          </a:prstGeom>
          <a:noFill/>
          <a:ln w="9525">
            <a:noFill/>
            <a:miter lim="800000"/>
            <a:headEnd/>
            <a:tailEnd/>
          </a:ln>
        </p:spPr>
      </p:pic>
      <p:sp>
        <p:nvSpPr>
          <p:cNvPr id="3" name="Text Box 5"/>
          <p:cNvSpPr txBox="1">
            <a:spLocks noChangeArrowheads="1"/>
          </p:cNvSpPr>
          <p:nvPr userDrawn="1"/>
        </p:nvSpPr>
        <p:spPr bwMode="auto">
          <a:xfrm rot="16200000">
            <a:off x="5588795" y="2799556"/>
            <a:ext cx="5872162" cy="701675"/>
          </a:xfrm>
          <a:prstGeom prst="rect">
            <a:avLst/>
          </a:prstGeom>
          <a:noFill/>
          <a:ln w="6350" algn="ctr">
            <a:noFill/>
            <a:miter lim="800000"/>
            <a:headEnd/>
            <a:tailEnd/>
          </a:ln>
        </p:spPr>
        <p:txBody>
          <a:bodyPr>
            <a:spAutoFit/>
          </a:bodyPr>
          <a:lstStyle/>
          <a:p>
            <a:pPr fontAlgn="auto">
              <a:spcBef>
                <a:spcPts val="0"/>
              </a:spcBef>
              <a:spcAft>
                <a:spcPts val="0"/>
              </a:spcAft>
              <a:defRPr/>
            </a:pPr>
            <a:r>
              <a:rPr lang="en-US" sz="4000">
                <a:solidFill>
                  <a:prstClr val="white"/>
                </a:solidFill>
                <a:latin typeface="Times New Roman"/>
                <a:cs typeface="Arial" pitchFamily="34" charset="0"/>
              </a:rPr>
              <a:t>Gallagher |  </a:t>
            </a:r>
            <a:r>
              <a:rPr lang="en-US" sz="1600">
                <a:solidFill>
                  <a:prstClr val="white"/>
                </a:solidFill>
                <a:latin typeface="Times New Roman"/>
                <a:cs typeface="Arial" pitchFamily="34" charset="0"/>
              </a:rPr>
              <a:t>Capabilities Presentation</a:t>
            </a:r>
            <a:endParaRPr lang="en-US" sz="4000">
              <a:solidFill>
                <a:srgbClr val="BFBFBF"/>
              </a:solidFill>
              <a:latin typeface="Times New Roman"/>
              <a:cs typeface="Arial" pitchFamily="34" charset="0"/>
            </a:endParaRPr>
          </a:p>
        </p:txBody>
      </p:sp>
      <p:pic>
        <p:nvPicPr>
          <p:cNvPr id="4" name="Picture 16" descr="GallghrK.gif"/>
          <p:cNvPicPr>
            <a:picLocks noChangeAspect="1"/>
          </p:cNvPicPr>
          <p:nvPr userDrawn="1"/>
        </p:nvPicPr>
        <p:blipFill>
          <a:blip r:embed="rId3" cstate="print"/>
          <a:srcRect/>
          <a:stretch>
            <a:fillRect/>
          </a:stretch>
        </p:blipFill>
        <p:spPr bwMode="auto">
          <a:xfrm>
            <a:off x="8188325" y="185738"/>
            <a:ext cx="730250" cy="409575"/>
          </a:xfrm>
          <a:prstGeom prst="rect">
            <a:avLst/>
          </a:prstGeom>
          <a:noFill/>
          <a:ln w="9525">
            <a:noFill/>
            <a:miter lim="800000"/>
            <a:headEnd/>
            <a:tailEnd/>
          </a:ln>
        </p:spPr>
      </p:pic>
      <p:pic>
        <p:nvPicPr>
          <p:cNvPr id="5" name="Picture 4" descr="InIcon.png">
            <a:hlinkClick r:id="rId4"/>
          </p:cNvPr>
          <p:cNvPicPr>
            <a:picLocks noChangeAspect="1"/>
          </p:cNvPicPr>
          <p:nvPr userDrawn="1"/>
        </p:nvPicPr>
        <p:blipFill>
          <a:blip r:embed="rId5" cstate="print">
            <a:duotone>
              <a:schemeClr val="bg2">
                <a:shade val="45000"/>
                <a:satMod val="135000"/>
              </a:schemeClr>
              <a:prstClr val="white"/>
            </a:duotone>
          </a:blip>
          <a:stretch>
            <a:fillRect/>
          </a:stretch>
        </p:blipFill>
        <p:spPr>
          <a:xfrm>
            <a:off x="1316346" y="6592672"/>
            <a:ext cx="219290" cy="217703"/>
          </a:xfrm>
          <a:prstGeom prst="rect">
            <a:avLst/>
          </a:prstGeom>
        </p:spPr>
      </p:pic>
      <p:pic>
        <p:nvPicPr>
          <p:cNvPr id="6" name="Picture 5" descr="FBIcon.png">
            <a:hlinkClick r:id="rId6"/>
          </p:cNvPr>
          <p:cNvPicPr>
            <a:picLocks noChangeAspect="1"/>
          </p:cNvPicPr>
          <p:nvPr userDrawn="1"/>
        </p:nvPicPr>
        <p:blipFill>
          <a:blip r:embed="rId7" cstate="print">
            <a:duotone>
              <a:schemeClr val="bg2">
                <a:shade val="45000"/>
                <a:satMod val="135000"/>
              </a:schemeClr>
              <a:prstClr val="white"/>
            </a:duotone>
          </a:blip>
          <a:stretch>
            <a:fillRect/>
          </a:stretch>
        </p:blipFill>
        <p:spPr>
          <a:xfrm>
            <a:off x="1727710" y="6593314"/>
            <a:ext cx="224944" cy="226586"/>
          </a:xfrm>
          <a:prstGeom prst="rect">
            <a:avLst/>
          </a:prstGeom>
        </p:spPr>
      </p:pic>
      <p:pic>
        <p:nvPicPr>
          <p:cNvPr id="7" name="Picture 19" descr="AJGIcon.png">
            <a:hlinkClick r:id="rId8"/>
          </p:cNvPr>
          <p:cNvPicPr>
            <a:picLocks noChangeAspect="1"/>
          </p:cNvPicPr>
          <p:nvPr userDrawn="1"/>
        </p:nvPicPr>
        <p:blipFill>
          <a:blip r:embed="rId9" cstate="print"/>
          <a:srcRect/>
          <a:stretch>
            <a:fillRect/>
          </a:stretch>
        </p:blipFill>
        <p:spPr bwMode="auto">
          <a:xfrm>
            <a:off x="904875" y="6592888"/>
            <a:ext cx="211138" cy="212725"/>
          </a:xfrm>
          <a:prstGeom prst="rect">
            <a:avLst/>
          </a:prstGeom>
          <a:noFill/>
          <a:ln w="9525">
            <a:noFill/>
            <a:miter lim="800000"/>
            <a:headEnd/>
            <a:tailEnd/>
          </a:ln>
        </p:spPr>
      </p:pic>
      <p:sp>
        <p:nvSpPr>
          <p:cNvPr id="8" name="TextBox 7"/>
          <p:cNvSpPr txBox="1"/>
          <p:nvPr userDrawn="1"/>
        </p:nvSpPr>
        <p:spPr>
          <a:xfrm>
            <a:off x="2997200" y="6542088"/>
            <a:ext cx="3470275" cy="276225"/>
          </a:xfrm>
          <a:prstGeom prst="rect">
            <a:avLst/>
          </a:prstGeom>
          <a:noFill/>
        </p:spPr>
        <p:txBody>
          <a:bodyPr>
            <a:spAutoFit/>
          </a:bodyPr>
          <a:lstStyle/>
          <a:p>
            <a:pPr fontAlgn="auto">
              <a:spcBef>
                <a:spcPts val="0"/>
              </a:spcBef>
              <a:spcAft>
                <a:spcPts val="0"/>
              </a:spcAft>
              <a:defRPr/>
            </a:pPr>
            <a:r>
              <a:rPr lang="en-US" sz="1200" dirty="0">
                <a:solidFill>
                  <a:srgbClr val="00263E"/>
                </a:solidFill>
                <a:latin typeface="Times New Roman"/>
                <a:cs typeface="Segoe UI" pitchFamily="34" charset="0"/>
              </a:rPr>
              <a:t>Arthur J. Gallagher &amp; Co.  All Rights Reserved</a:t>
            </a:r>
          </a:p>
        </p:txBody>
      </p:sp>
      <p:sp>
        <p:nvSpPr>
          <p:cNvPr id="9" name="TextBox 8"/>
          <p:cNvSpPr txBox="1"/>
          <p:nvPr userDrawn="1"/>
        </p:nvSpPr>
        <p:spPr>
          <a:xfrm>
            <a:off x="6256338" y="6519863"/>
            <a:ext cx="1906587" cy="338137"/>
          </a:xfrm>
          <a:prstGeom prst="rect">
            <a:avLst/>
          </a:prstGeom>
          <a:noFill/>
        </p:spPr>
        <p:txBody>
          <a:bodyPr>
            <a:spAutoFit/>
          </a:bodyPr>
          <a:lstStyle/>
          <a:p>
            <a:pPr fontAlgn="auto">
              <a:spcBef>
                <a:spcPts val="0"/>
              </a:spcBef>
              <a:spcAft>
                <a:spcPts val="0"/>
              </a:spcAft>
              <a:defRPr/>
            </a:pPr>
            <a:r>
              <a:rPr lang="en-US" sz="1600">
                <a:solidFill>
                  <a:srgbClr val="595959"/>
                </a:solidFill>
                <a:latin typeface="Times New Roman"/>
                <a:cs typeface="Segoe UI" pitchFamily="34" charset="0"/>
              </a:rPr>
              <a:t>thinking ahead</a:t>
            </a:r>
          </a:p>
        </p:txBody>
      </p:sp>
      <p:sp>
        <p:nvSpPr>
          <p:cNvPr id="10" name="Rectangle 4"/>
          <p:cNvSpPr>
            <a:spLocks noGrp="1" noChangeArrowheads="1"/>
          </p:cNvSpPr>
          <p:nvPr>
            <p:ph type="dt" sz="half" idx="10"/>
          </p:nvPr>
        </p:nvSpPr>
        <p:spPr>
          <a:xfrm>
            <a:off x="0" y="6564313"/>
            <a:ext cx="2133600" cy="293687"/>
          </a:xfrm>
          <a:prstGeom prst="rect">
            <a:avLst/>
          </a:prstGeom>
        </p:spPr>
        <p:txBody>
          <a:bodyPr/>
          <a:lstStyle>
            <a:lvl1pPr>
              <a:defRPr/>
            </a:lvl1pPr>
          </a:lstStyle>
          <a:p>
            <a:pPr fontAlgn="auto">
              <a:spcBef>
                <a:spcPts val="0"/>
              </a:spcBef>
              <a:spcAft>
                <a:spcPts val="0"/>
              </a:spcAft>
              <a:defRPr/>
            </a:pPr>
            <a:endParaRPr lang="en-US" sz="1800">
              <a:solidFill>
                <a:srgbClr val="00263E"/>
              </a:solidFill>
              <a:latin typeface="Times New Roman"/>
              <a:cs typeface="+mn-cs"/>
            </a:endParaRPr>
          </a:p>
        </p:txBody>
      </p:sp>
      <p:sp>
        <p:nvSpPr>
          <p:cNvPr id="11"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fontAlgn="auto">
              <a:spcBef>
                <a:spcPts val="0"/>
              </a:spcBef>
              <a:spcAft>
                <a:spcPts val="0"/>
              </a:spcAft>
              <a:defRPr/>
            </a:pPr>
            <a:endParaRPr lang="en-US" sz="1800">
              <a:solidFill>
                <a:srgbClr val="00263E"/>
              </a:solidFill>
              <a:latin typeface="Times New Roman"/>
            </a:endParaRPr>
          </a:p>
        </p:txBody>
      </p:sp>
      <p:sp>
        <p:nvSpPr>
          <p:cNvPr id="12" name="Rectangle 6"/>
          <p:cNvSpPr>
            <a:spLocks noGrp="1" noChangeArrowheads="1"/>
          </p:cNvSpPr>
          <p:nvPr>
            <p:ph type="sldNum" sz="quarter" idx="12"/>
          </p:nvPr>
        </p:nvSpPr>
        <p:spPr>
          <a:xfrm>
            <a:off x="6850063" y="6518275"/>
            <a:ext cx="2133600" cy="339725"/>
          </a:xfrm>
          <a:prstGeom prst="rect">
            <a:avLst/>
          </a:prstGeom>
        </p:spPr>
        <p:txBody>
          <a:bodyPr/>
          <a:lstStyle>
            <a:lvl1pPr>
              <a:defRPr/>
            </a:lvl1pPr>
          </a:lstStyle>
          <a:p>
            <a:pPr fontAlgn="auto">
              <a:spcBef>
                <a:spcPts val="0"/>
              </a:spcBef>
              <a:spcAft>
                <a:spcPts val="0"/>
              </a:spcAft>
              <a:defRPr/>
            </a:pPr>
            <a:r>
              <a:rPr lang="en-US" sz="1800">
                <a:solidFill>
                  <a:srgbClr val="00263E"/>
                </a:solidFill>
                <a:latin typeface="Times New Roman"/>
                <a:cs typeface="+mn-cs"/>
              </a:rPr>
              <a:t>Page | </a:t>
            </a:r>
            <a:fld id="{A80CE69F-3DC3-4568-86B7-04BDBE94E5B4}" type="slidenum">
              <a:rPr lang="en-US" sz="1800">
                <a:solidFill>
                  <a:srgbClr val="00263E"/>
                </a:solidFill>
                <a:latin typeface="Times New Roman"/>
                <a:cs typeface="+mn-cs"/>
              </a:rPr>
              <a:pPr fontAlgn="auto">
                <a:spcBef>
                  <a:spcPts val="0"/>
                </a:spcBef>
                <a:spcAft>
                  <a:spcPts val="0"/>
                </a:spcAft>
                <a:defRPr/>
              </a:pPr>
              <a:t>‹#›</a:t>
            </a:fld>
            <a:endParaRPr lang="en-US" sz="1800">
              <a:solidFill>
                <a:srgbClr val="00263E"/>
              </a:solidFill>
              <a:latin typeface="Times New Roman"/>
              <a:cs typeface="+mn-cs"/>
            </a:endParaRPr>
          </a:p>
        </p:txBody>
      </p:sp>
    </p:spTree>
    <p:extLst>
      <p:ext uri="{BB962C8B-B14F-4D97-AF65-F5344CB8AC3E}">
        <p14:creationId xmlns:p14="http://schemas.microsoft.com/office/powerpoint/2010/main" val="200930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3138" cy="632328"/>
          </a:xfrm>
          <a:prstGeom prst="rect">
            <a:avLst/>
          </a:prstGeom>
        </p:spPr>
        <p:txBody>
          <a:bodyPr/>
          <a:lstStyle>
            <a:lvl1pPr algn="l">
              <a:defRPr sz="2800">
                <a:latin typeface="Segoe UI" pitchFamily="34" charset="0"/>
                <a:cs typeface="Segoe U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2331" y="1042639"/>
            <a:ext cx="7225323" cy="4525963"/>
          </a:xfrm>
          <a:prstGeom prst="rect">
            <a:avLst/>
          </a:prstGeom>
        </p:spPr>
        <p:txBody>
          <a:bodyPr/>
          <a:lstStyle>
            <a:lvl1pPr>
              <a:defRPr sz="2400">
                <a:latin typeface="Segoe UI" pitchFamily="34" charset="0"/>
                <a:cs typeface="Segoe UI" pitchFamily="34" charset="0"/>
              </a:defRPr>
            </a:lvl1pPr>
            <a:lvl2pPr>
              <a:defRPr sz="2000">
                <a:latin typeface="Segoe UI" pitchFamily="34" charset="0"/>
                <a:cs typeface="Segoe UI" pitchFamily="34" charset="0"/>
              </a:defRPr>
            </a:lvl2pPr>
            <a:lvl3pPr>
              <a:defRPr sz="1800">
                <a:latin typeface="Segoe UI" pitchFamily="34" charset="0"/>
                <a:cs typeface="Segoe UI" pitchFamily="34" charset="0"/>
              </a:defRPr>
            </a:lvl3pPr>
            <a:lvl4pPr>
              <a:defRPr sz="1600">
                <a:latin typeface="Segoe UI" pitchFamily="34" charset="0"/>
                <a:cs typeface="Segoe UI" pitchFamily="34" charset="0"/>
              </a:defRPr>
            </a:lvl4pPr>
            <a:lvl5pPr>
              <a:defRPr sz="1600">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C10213A-5ADB-4BA5-BFC0-7B368B896E12}" type="datetime1">
              <a:rPr lang="en-US"/>
              <a:pPr>
                <a:defRPr/>
              </a:pPr>
              <a:t>7/5/2018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Page | </a:t>
            </a:r>
            <a:fld id="{27E6AD41-9DFE-4C78-A69E-505C83469B7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3" descr="NewBkgd2.png"/>
          <p:cNvPicPr>
            <a:picLocks noChangeAspect="1"/>
          </p:cNvPicPr>
          <p:nvPr userDrawn="1"/>
        </p:nvPicPr>
        <p:blipFill>
          <a:blip r:embed="rId2" cstate="print"/>
          <a:srcRect/>
          <a:stretch>
            <a:fillRect/>
          </a:stretch>
        </p:blipFill>
        <p:spPr bwMode="auto">
          <a:xfrm>
            <a:off x="-9525" y="-9525"/>
            <a:ext cx="9153525" cy="6858000"/>
          </a:xfrm>
          <a:prstGeom prst="rect">
            <a:avLst/>
          </a:prstGeom>
          <a:noFill/>
          <a:ln w="9525">
            <a:noFill/>
            <a:miter lim="800000"/>
            <a:headEnd/>
            <a:tailEnd/>
          </a:ln>
        </p:spPr>
      </p:pic>
      <p:sp>
        <p:nvSpPr>
          <p:cNvPr id="3" name="Text Box 5"/>
          <p:cNvSpPr txBox="1">
            <a:spLocks noChangeArrowheads="1"/>
          </p:cNvSpPr>
          <p:nvPr userDrawn="1"/>
        </p:nvSpPr>
        <p:spPr bwMode="auto">
          <a:xfrm rot="16200000">
            <a:off x="5588795" y="2799556"/>
            <a:ext cx="5872162" cy="701675"/>
          </a:xfrm>
          <a:prstGeom prst="rect">
            <a:avLst/>
          </a:prstGeom>
          <a:noFill/>
          <a:ln w="6350" algn="ctr">
            <a:noFill/>
            <a:miter lim="800000"/>
            <a:headEnd/>
            <a:tailEnd/>
          </a:ln>
        </p:spPr>
        <p:txBody>
          <a:bodyPr>
            <a:spAutoFit/>
          </a:bodyPr>
          <a:lstStyle/>
          <a:p>
            <a:pPr>
              <a:defRPr/>
            </a:pPr>
            <a:r>
              <a:rPr lang="en-US" sz="4000" dirty="0">
                <a:solidFill>
                  <a:schemeClr val="bg1"/>
                </a:solidFill>
                <a:cs typeface="Arial" pitchFamily="34" charset="0"/>
              </a:rPr>
              <a:t>Gallagher |  </a:t>
            </a:r>
            <a:r>
              <a:rPr lang="en-US" sz="1600" dirty="0" smtClean="0">
                <a:solidFill>
                  <a:schemeClr val="bg1"/>
                </a:solidFill>
                <a:cs typeface="Arial" pitchFamily="34" charset="0"/>
              </a:rPr>
              <a:t>2015 Renewal Strategy</a:t>
            </a:r>
            <a:endParaRPr lang="en-US" sz="4000" dirty="0">
              <a:solidFill>
                <a:srgbClr val="BFBFBF"/>
              </a:solidFill>
              <a:cs typeface="Arial" pitchFamily="34" charset="0"/>
            </a:endParaRPr>
          </a:p>
        </p:txBody>
      </p:sp>
      <p:pic>
        <p:nvPicPr>
          <p:cNvPr id="4" name="Picture 16" descr="GallghrK.gif"/>
          <p:cNvPicPr>
            <a:picLocks noChangeAspect="1"/>
          </p:cNvPicPr>
          <p:nvPr userDrawn="1"/>
        </p:nvPicPr>
        <p:blipFill>
          <a:blip r:embed="rId3" cstate="print"/>
          <a:srcRect/>
          <a:stretch>
            <a:fillRect/>
          </a:stretch>
        </p:blipFill>
        <p:spPr bwMode="auto">
          <a:xfrm>
            <a:off x="8188325" y="185738"/>
            <a:ext cx="730250" cy="409575"/>
          </a:xfrm>
          <a:prstGeom prst="rect">
            <a:avLst/>
          </a:prstGeom>
          <a:noFill/>
          <a:ln w="9525">
            <a:noFill/>
            <a:miter lim="800000"/>
            <a:headEnd/>
            <a:tailEnd/>
          </a:ln>
        </p:spPr>
      </p:pic>
      <p:pic>
        <p:nvPicPr>
          <p:cNvPr id="5" name="Picture 4" descr="InIcon.png">
            <a:hlinkClick r:id="rId4"/>
          </p:cNvPr>
          <p:cNvPicPr>
            <a:picLocks noChangeAspect="1"/>
          </p:cNvPicPr>
          <p:nvPr userDrawn="1"/>
        </p:nvPicPr>
        <p:blipFill>
          <a:blip r:embed="rId5" cstate="print">
            <a:duotone>
              <a:schemeClr val="bg2">
                <a:shade val="45000"/>
                <a:satMod val="135000"/>
              </a:schemeClr>
              <a:prstClr val="white"/>
            </a:duotone>
          </a:blip>
          <a:stretch>
            <a:fillRect/>
          </a:stretch>
        </p:blipFill>
        <p:spPr>
          <a:xfrm>
            <a:off x="1316346" y="6592672"/>
            <a:ext cx="219290" cy="217703"/>
          </a:xfrm>
          <a:prstGeom prst="rect">
            <a:avLst/>
          </a:prstGeom>
        </p:spPr>
      </p:pic>
      <p:pic>
        <p:nvPicPr>
          <p:cNvPr id="6" name="Picture 5" descr="FBIcon.png">
            <a:hlinkClick r:id="rId6"/>
          </p:cNvPr>
          <p:cNvPicPr>
            <a:picLocks noChangeAspect="1"/>
          </p:cNvPicPr>
          <p:nvPr userDrawn="1"/>
        </p:nvPicPr>
        <p:blipFill>
          <a:blip r:embed="rId7" cstate="print">
            <a:duotone>
              <a:schemeClr val="bg2">
                <a:shade val="45000"/>
                <a:satMod val="135000"/>
              </a:schemeClr>
              <a:prstClr val="white"/>
            </a:duotone>
          </a:blip>
          <a:stretch>
            <a:fillRect/>
          </a:stretch>
        </p:blipFill>
        <p:spPr>
          <a:xfrm>
            <a:off x="1727710" y="6593314"/>
            <a:ext cx="224944" cy="226586"/>
          </a:xfrm>
          <a:prstGeom prst="rect">
            <a:avLst/>
          </a:prstGeom>
        </p:spPr>
      </p:pic>
      <p:pic>
        <p:nvPicPr>
          <p:cNvPr id="7" name="Picture 19" descr="AJGIcon.png">
            <a:hlinkClick r:id="rId8"/>
          </p:cNvPr>
          <p:cNvPicPr>
            <a:picLocks noChangeAspect="1"/>
          </p:cNvPicPr>
          <p:nvPr userDrawn="1"/>
        </p:nvPicPr>
        <p:blipFill>
          <a:blip r:embed="rId9" cstate="print"/>
          <a:srcRect/>
          <a:stretch>
            <a:fillRect/>
          </a:stretch>
        </p:blipFill>
        <p:spPr bwMode="auto">
          <a:xfrm>
            <a:off x="904875" y="6592888"/>
            <a:ext cx="211138" cy="212725"/>
          </a:xfrm>
          <a:prstGeom prst="rect">
            <a:avLst/>
          </a:prstGeom>
          <a:noFill/>
          <a:ln w="9525">
            <a:noFill/>
            <a:miter lim="800000"/>
            <a:headEnd/>
            <a:tailEnd/>
          </a:ln>
        </p:spPr>
      </p:pic>
      <p:sp>
        <p:nvSpPr>
          <p:cNvPr id="8" name="TextBox 7"/>
          <p:cNvSpPr txBox="1"/>
          <p:nvPr userDrawn="1"/>
        </p:nvSpPr>
        <p:spPr>
          <a:xfrm>
            <a:off x="2997200" y="6542088"/>
            <a:ext cx="3470275" cy="276225"/>
          </a:xfrm>
          <a:prstGeom prst="rect">
            <a:avLst/>
          </a:prstGeom>
          <a:noFill/>
        </p:spPr>
        <p:txBody>
          <a:bodyPr>
            <a:spAutoFit/>
          </a:bodyPr>
          <a:lstStyle/>
          <a:p>
            <a:pPr>
              <a:defRPr/>
            </a:pPr>
            <a:r>
              <a:rPr lang="en-US" sz="1200" dirty="0">
                <a:cs typeface="Segoe UI" pitchFamily="34" charset="0"/>
              </a:rPr>
              <a:t>Arthur J. Gallagher &amp; Co.  All Rights Reserved</a:t>
            </a:r>
          </a:p>
        </p:txBody>
      </p:sp>
      <p:sp>
        <p:nvSpPr>
          <p:cNvPr id="9" name="TextBox 8"/>
          <p:cNvSpPr txBox="1"/>
          <p:nvPr userDrawn="1"/>
        </p:nvSpPr>
        <p:spPr>
          <a:xfrm>
            <a:off x="6256338" y="6519863"/>
            <a:ext cx="1906587" cy="338137"/>
          </a:xfrm>
          <a:prstGeom prst="rect">
            <a:avLst/>
          </a:prstGeom>
          <a:noFill/>
        </p:spPr>
        <p:txBody>
          <a:bodyPr>
            <a:spAutoFit/>
          </a:bodyPr>
          <a:lstStyle/>
          <a:p>
            <a:pPr>
              <a:defRPr/>
            </a:pPr>
            <a:r>
              <a:rPr lang="en-US" sz="1600" dirty="0">
                <a:solidFill>
                  <a:srgbClr val="595959"/>
                </a:solidFill>
                <a:cs typeface="Segoe UI" pitchFamily="34" charset="0"/>
              </a:rPr>
              <a:t>thinking ahead</a:t>
            </a:r>
          </a:p>
        </p:txBody>
      </p:sp>
      <p:sp>
        <p:nvSpPr>
          <p:cNvPr id="10" name="Rectangle 4"/>
          <p:cNvSpPr>
            <a:spLocks noGrp="1" noChangeArrowheads="1"/>
          </p:cNvSpPr>
          <p:nvPr>
            <p:ph type="dt" sz="half" idx="10"/>
          </p:nvPr>
        </p:nvSpPr>
        <p:spPr>
          <a:xfrm>
            <a:off x="0" y="6564313"/>
            <a:ext cx="2133600" cy="293687"/>
          </a:xfrm>
        </p:spPr>
        <p:txBody>
          <a:bodyPr/>
          <a:lstStyle>
            <a:lvl1pPr>
              <a:defRPr/>
            </a:lvl1pPr>
          </a:lstStyle>
          <a:p>
            <a:pPr>
              <a:defRPr/>
            </a:pPr>
            <a:fld id="{4933AF86-B13C-4F17-A81E-D91ADCCC8266}" type="datetime1">
              <a:rPr lang="en-US"/>
              <a:pPr>
                <a:defRPr/>
              </a:pPr>
              <a:t>7/5/2018</a:t>
            </a:fld>
            <a:endParaRPr lang="en-US" dirty="0"/>
          </a:p>
        </p:txBody>
      </p:sp>
      <p:sp>
        <p:nvSpPr>
          <p:cNvPr id="11"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endParaRPr lang="en-US" dirty="0"/>
          </a:p>
        </p:txBody>
      </p:sp>
      <p:sp>
        <p:nvSpPr>
          <p:cNvPr id="12" name="Rectangle 6"/>
          <p:cNvSpPr>
            <a:spLocks noGrp="1" noChangeArrowheads="1"/>
          </p:cNvSpPr>
          <p:nvPr>
            <p:ph type="sldNum" sz="quarter" idx="12"/>
          </p:nvPr>
        </p:nvSpPr>
        <p:spPr/>
        <p:txBody>
          <a:bodyPr/>
          <a:lstStyle>
            <a:lvl1pPr>
              <a:defRPr/>
            </a:lvl1pPr>
          </a:lstStyle>
          <a:p>
            <a:pPr>
              <a:defRPr/>
            </a:pPr>
            <a:r>
              <a:rPr lang="en-US" dirty="0"/>
              <a:t>Page | </a:t>
            </a:r>
            <a:fld id="{A3AF1559-158E-44B5-BDFD-B3DB24CBF09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6" name="Rectangle 5"/>
          <p:cNvSpPr/>
          <p:nvPr userDrawn="1"/>
        </p:nvSpPr>
        <p:spPr>
          <a:xfrm>
            <a:off x="974" y="3835263"/>
            <a:ext cx="9144000" cy="1983627"/>
          </a:xfrm>
          <a:prstGeom prst="rect">
            <a:avLst/>
          </a:prstGeom>
          <a:gradFill flip="none" rotWithShape="1">
            <a:gsLst>
              <a:gs pos="70000">
                <a:schemeClr val="bg1"/>
              </a:gs>
              <a:gs pos="35000">
                <a:schemeClr val="bg1">
                  <a:alpha val="72000"/>
                </a:schemeClr>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1"/>
          <p:cNvSpPr>
            <a:spLocks noGrp="1"/>
          </p:cNvSpPr>
          <p:nvPr>
            <p:ph type="ctrTitle" hasCustomPrompt="1"/>
          </p:nvPr>
        </p:nvSpPr>
        <p:spPr>
          <a:xfrm>
            <a:off x="686774" y="3835263"/>
            <a:ext cx="7323072" cy="1486520"/>
          </a:xfrm>
          <a:prstGeom prst="rect">
            <a:avLst/>
          </a:prstGeom>
        </p:spPr>
        <p:txBody>
          <a:bodyPr wrap="square" anchor="b" anchorCtr="0">
            <a:normAutofit/>
          </a:bodyPr>
          <a:lstStyle>
            <a:lvl1pPr algn="l">
              <a:lnSpc>
                <a:spcPts val="4300"/>
              </a:lnSpc>
              <a:spcBef>
                <a:spcPts val="0"/>
              </a:spcBef>
              <a:defRPr sz="4000" cap="none" baseline="0">
                <a:solidFill>
                  <a:srgbClr val="00263F"/>
                </a:solidFill>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686774" y="5278489"/>
            <a:ext cx="7323072" cy="595329"/>
          </a:xfrm>
          <a:prstGeom prst="rect">
            <a:avLst/>
          </a:prstGeom>
        </p:spPr>
        <p:txBody>
          <a:bodyPr>
            <a:normAutofit/>
          </a:bodyPr>
          <a:lstStyle>
            <a:lvl1pPr marL="0" indent="0" algn="l">
              <a:buNone/>
              <a:defRPr sz="1400" b="0" cap="all">
                <a:solidFill>
                  <a:srgbClr val="EA7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date</a:t>
            </a:r>
            <a:endParaRPr lang="en-US" dirty="0"/>
          </a:p>
        </p:txBody>
      </p:sp>
      <p:pic>
        <p:nvPicPr>
          <p:cNvPr id="7" name="Picture 6" descr="AJGCO_BWB_2cH_Wht.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3999" y="685799"/>
            <a:ext cx="2973937" cy="586961"/>
          </a:xfrm>
          <a:prstGeom prst="rect">
            <a:avLst/>
          </a:prstGeom>
        </p:spPr>
      </p:pic>
      <p:pic>
        <p:nvPicPr>
          <p:cNvPr id="9" name="Picture 8" descr="Orange-Marker-Line.png"/>
          <p:cNvPicPr>
            <a:picLocks/>
          </p:cNvPicPr>
          <p:nvPr userDrawn="1"/>
        </p:nvPicPr>
        <p:blipFill>
          <a:blip r:embed="rId3" cstate="print"/>
          <a:stretch>
            <a:fillRect/>
          </a:stretch>
        </p:blipFill>
        <p:spPr>
          <a:xfrm>
            <a:off x="0" y="5797734"/>
            <a:ext cx="9144000" cy="45720"/>
          </a:xfrm>
          <a:prstGeom prst="rect">
            <a:avLst/>
          </a:prstGeom>
          <a:effectLst>
            <a:outerShdw blurRad="50800" dist="25400" dir="16200000" rotWithShape="0">
              <a:prstClr val="black">
                <a:alpha val="40000"/>
              </a:prstClr>
            </a:outerShdw>
          </a:effectLst>
        </p:spPr>
      </p:pic>
    </p:spTree>
    <p:extLst>
      <p:ext uri="{BB962C8B-B14F-4D97-AF65-F5344CB8AC3E}">
        <p14:creationId xmlns:p14="http://schemas.microsoft.com/office/powerpoint/2010/main" val="239629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3138" cy="632328"/>
          </a:xfrm>
          <a:prstGeom prst="rect">
            <a:avLst/>
          </a:prstGeom>
        </p:spPr>
        <p:txBody>
          <a:bodyPr/>
          <a:lstStyle>
            <a:lvl1pPr algn="l">
              <a:defRPr sz="2800">
                <a:latin typeface="Segoe UI" pitchFamily="34" charset="0"/>
                <a:cs typeface="Segoe U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2331" y="1042639"/>
            <a:ext cx="7225323" cy="4525963"/>
          </a:xfrm>
          <a:prstGeom prst="rect">
            <a:avLst/>
          </a:prstGeom>
        </p:spPr>
        <p:txBody>
          <a:bodyPr/>
          <a:lstStyle>
            <a:lvl1pPr>
              <a:defRPr sz="2400">
                <a:latin typeface="Segoe UI" pitchFamily="34" charset="0"/>
                <a:cs typeface="Segoe UI" pitchFamily="34" charset="0"/>
              </a:defRPr>
            </a:lvl1pPr>
            <a:lvl2pPr>
              <a:defRPr sz="2000">
                <a:latin typeface="Segoe UI" pitchFamily="34" charset="0"/>
                <a:cs typeface="Segoe UI" pitchFamily="34" charset="0"/>
              </a:defRPr>
            </a:lvl2pPr>
            <a:lvl3pPr>
              <a:defRPr sz="1800">
                <a:latin typeface="Segoe UI" pitchFamily="34" charset="0"/>
                <a:cs typeface="Segoe UI" pitchFamily="34" charset="0"/>
              </a:defRPr>
            </a:lvl3pPr>
            <a:lvl4pPr>
              <a:defRPr sz="1600">
                <a:latin typeface="Segoe UI" pitchFamily="34" charset="0"/>
                <a:cs typeface="Segoe UI" pitchFamily="34" charset="0"/>
              </a:defRPr>
            </a:lvl4pPr>
            <a:lvl5pPr>
              <a:defRPr sz="1600">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0" y="6535738"/>
            <a:ext cx="2133600" cy="293687"/>
          </a:xfrm>
          <a:prstGeom prst="rect">
            <a:avLst/>
          </a:prstGeom>
          <a:ln/>
        </p:spPr>
        <p:txBody>
          <a:bodyPr/>
          <a:lstStyle>
            <a:lvl1pPr>
              <a:defRPr/>
            </a:lvl1pPr>
          </a:lstStyle>
          <a:p>
            <a:pPr fontAlgn="auto">
              <a:spcBef>
                <a:spcPts val="0"/>
              </a:spcBef>
              <a:spcAft>
                <a:spcPts val="0"/>
              </a:spcAft>
              <a:defRPr/>
            </a:pPr>
            <a:endParaRPr lang="en-US" sz="1800" dirty="0">
              <a:solidFill>
                <a:srgbClr val="00263E"/>
              </a:solidFill>
              <a:latin typeface="Times New Roman"/>
              <a:cs typeface="+mn-cs"/>
            </a:endParaRPr>
          </a:p>
        </p:txBody>
      </p:sp>
      <p:sp>
        <p:nvSpPr>
          <p:cNvPr id="5" name="Rectangle 6"/>
          <p:cNvSpPr>
            <a:spLocks noGrp="1" noChangeArrowheads="1"/>
          </p:cNvSpPr>
          <p:nvPr>
            <p:ph type="sldNum" sz="quarter" idx="11"/>
          </p:nvPr>
        </p:nvSpPr>
        <p:spPr>
          <a:xfrm>
            <a:off x="6850063" y="6518275"/>
            <a:ext cx="2133600" cy="339725"/>
          </a:xfrm>
          <a:prstGeom prst="rect">
            <a:avLst/>
          </a:prstGeom>
          <a:ln/>
        </p:spPr>
        <p:txBody>
          <a:bodyPr/>
          <a:lstStyle>
            <a:lvl1pPr>
              <a:defRPr/>
            </a:lvl1pPr>
          </a:lstStyle>
          <a:p>
            <a:pPr fontAlgn="auto">
              <a:spcBef>
                <a:spcPts val="0"/>
              </a:spcBef>
              <a:spcAft>
                <a:spcPts val="0"/>
              </a:spcAft>
              <a:defRPr/>
            </a:pPr>
            <a:r>
              <a:rPr lang="en-US" sz="1800" dirty="0">
                <a:solidFill>
                  <a:srgbClr val="00263E"/>
                </a:solidFill>
                <a:latin typeface="Times New Roman"/>
                <a:cs typeface="+mn-cs"/>
              </a:rPr>
              <a:t>Page | </a:t>
            </a:r>
            <a:fld id="{BEF1198F-D259-4E1C-A5F1-D78E19D89806}" type="slidenum">
              <a:rPr lang="en-US" sz="1800">
                <a:solidFill>
                  <a:srgbClr val="00263E"/>
                </a:solidFill>
                <a:latin typeface="Times New Roman"/>
                <a:cs typeface="+mn-cs"/>
              </a:rPr>
              <a:pPr fontAlgn="auto">
                <a:spcBef>
                  <a:spcPts val="0"/>
                </a:spcBef>
                <a:spcAft>
                  <a:spcPts val="0"/>
                </a:spcAft>
                <a:defRPr/>
              </a:pPr>
              <a:t>‹#›</a:t>
            </a:fld>
            <a:endParaRPr lang="en-US" sz="1800" dirty="0">
              <a:solidFill>
                <a:srgbClr val="00263E"/>
              </a:solidFill>
              <a:latin typeface="Times New Roman"/>
              <a:cs typeface="+mn-cs"/>
            </a:endParaRPr>
          </a:p>
        </p:txBody>
      </p:sp>
    </p:spTree>
    <p:extLst>
      <p:ext uri="{BB962C8B-B14F-4D97-AF65-F5344CB8AC3E}">
        <p14:creationId xmlns:p14="http://schemas.microsoft.com/office/powerpoint/2010/main" val="49897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3" descr="NewBkgd2.png"/>
          <p:cNvPicPr>
            <a:picLocks noChangeAspect="1"/>
          </p:cNvPicPr>
          <p:nvPr userDrawn="1"/>
        </p:nvPicPr>
        <p:blipFill>
          <a:blip r:embed="rId2" cstate="print"/>
          <a:srcRect/>
          <a:stretch>
            <a:fillRect/>
          </a:stretch>
        </p:blipFill>
        <p:spPr bwMode="auto">
          <a:xfrm>
            <a:off x="-9525" y="-9525"/>
            <a:ext cx="9153525" cy="6858000"/>
          </a:xfrm>
          <a:prstGeom prst="rect">
            <a:avLst/>
          </a:prstGeom>
          <a:noFill/>
          <a:ln w="9525">
            <a:noFill/>
            <a:miter lim="800000"/>
            <a:headEnd/>
            <a:tailEnd/>
          </a:ln>
        </p:spPr>
      </p:pic>
      <p:sp>
        <p:nvSpPr>
          <p:cNvPr id="3" name="Text Box 5"/>
          <p:cNvSpPr txBox="1">
            <a:spLocks noChangeArrowheads="1"/>
          </p:cNvSpPr>
          <p:nvPr userDrawn="1"/>
        </p:nvSpPr>
        <p:spPr bwMode="auto">
          <a:xfrm rot="16200000">
            <a:off x="5588795" y="2799556"/>
            <a:ext cx="5872162" cy="701675"/>
          </a:xfrm>
          <a:prstGeom prst="rect">
            <a:avLst/>
          </a:prstGeom>
          <a:noFill/>
          <a:ln w="6350" algn="ctr">
            <a:noFill/>
            <a:miter lim="800000"/>
            <a:headEnd/>
            <a:tailEnd/>
          </a:ln>
        </p:spPr>
        <p:txBody>
          <a:bodyPr>
            <a:spAutoFit/>
          </a:bodyPr>
          <a:lstStyle/>
          <a:p>
            <a:pPr fontAlgn="auto">
              <a:spcBef>
                <a:spcPts val="0"/>
              </a:spcBef>
              <a:spcAft>
                <a:spcPts val="0"/>
              </a:spcAft>
              <a:defRPr/>
            </a:pPr>
            <a:r>
              <a:rPr lang="en-US" sz="4000" dirty="0">
                <a:solidFill>
                  <a:prstClr val="white"/>
                </a:solidFill>
                <a:latin typeface="Times New Roman"/>
                <a:cs typeface="Arial" pitchFamily="34" charset="0"/>
              </a:rPr>
              <a:t>Gallagher |  </a:t>
            </a:r>
            <a:r>
              <a:rPr lang="en-US" sz="1600" dirty="0">
                <a:solidFill>
                  <a:prstClr val="white"/>
                </a:solidFill>
                <a:latin typeface="Times New Roman"/>
                <a:cs typeface="Arial" pitchFamily="34" charset="0"/>
              </a:rPr>
              <a:t>Capabilities Presentation</a:t>
            </a:r>
            <a:endParaRPr lang="en-US" sz="4000" dirty="0">
              <a:solidFill>
                <a:srgbClr val="BFBFBF"/>
              </a:solidFill>
              <a:latin typeface="Times New Roman"/>
              <a:cs typeface="Arial" pitchFamily="34" charset="0"/>
            </a:endParaRPr>
          </a:p>
        </p:txBody>
      </p:sp>
      <p:pic>
        <p:nvPicPr>
          <p:cNvPr id="4" name="Picture 16" descr="GallghrK.gif"/>
          <p:cNvPicPr>
            <a:picLocks noChangeAspect="1"/>
          </p:cNvPicPr>
          <p:nvPr userDrawn="1"/>
        </p:nvPicPr>
        <p:blipFill>
          <a:blip r:embed="rId3" cstate="print"/>
          <a:srcRect/>
          <a:stretch>
            <a:fillRect/>
          </a:stretch>
        </p:blipFill>
        <p:spPr bwMode="auto">
          <a:xfrm>
            <a:off x="8188325" y="185738"/>
            <a:ext cx="730250" cy="409575"/>
          </a:xfrm>
          <a:prstGeom prst="rect">
            <a:avLst/>
          </a:prstGeom>
          <a:noFill/>
          <a:ln w="9525">
            <a:noFill/>
            <a:miter lim="800000"/>
            <a:headEnd/>
            <a:tailEnd/>
          </a:ln>
        </p:spPr>
      </p:pic>
      <p:pic>
        <p:nvPicPr>
          <p:cNvPr id="5" name="Picture 4" descr="InIcon.png">
            <a:hlinkClick r:id="rId4"/>
          </p:cNvPr>
          <p:cNvPicPr>
            <a:picLocks noChangeAspect="1"/>
          </p:cNvPicPr>
          <p:nvPr userDrawn="1"/>
        </p:nvPicPr>
        <p:blipFill>
          <a:blip r:embed="rId5" cstate="print">
            <a:duotone>
              <a:schemeClr val="bg2">
                <a:shade val="45000"/>
                <a:satMod val="135000"/>
              </a:schemeClr>
              <a:prstClr val="white"/>
            </a:duotone>
          </a:blip>
          <a:stretch>
            <a:fillRect/>
          </a:stretch>
        </p:blipFill>
        <p:spPr>
          <a:xfrm>
            <a:off x="1316346" y="6592672"/>
            <a:ext cx="219290" cy="217703"/>
          </a:xfrm>
          <a:prstGeom prst="rect">
            <a:avLst/>
          </a:prstGeom>
        </p:spPr>
      </p:pic>
      <p:pic>
        <p:nvPicPr>
          <p:cNvPr id="6" name="Picture 5" descr="FBIcon.png">
            <a:hlinkClick r:id="rId6"/>
          </p:cNvPr>
          <p:cNvPicPr>
            <a:picLocks noChangeAspect="1"/>
          </p:cNvPicPr>
          <p:nvPr userDrawn="1"/>
        </p:nvPicPr>
        <p:blipFill>
          <a:blip r:embed="rId7" cstate="print">
            <a:duotone>
              <a:schemeClr val="bg2">
                <a:shade val="45000"/>
                <a:satMod val="135000"/>
              </a:schemeClr>
              <a:prstClr val="white"/>
            </a:duotone>
          </a:blip>
          <a:stretch>
            <a:fillRect/>
          </a:stretch>
        </p:blipFill>
        <p:spPr>
          <a:xfrm>
            <a:off x="1727710" y="6593314"/>
            <a:ext cx="224944" cy="226586"/>
          </a:xfrm>
          <a:prstGeom prst="rect">
            <a:avLst/>
          </a:prstGeom>
        </p:spPr>
      </p:pic>
      <p:pic>
        <p:nvPicPr>
          <p:cNvPr id="7" name="Picture 19" descr="AJGIcon.png">
            <a:hlinkClick r:id="rId8"/>
          </p:cNvPr>
          <p:cNvPicPr>
            <a:picLocks noChangeAspect="1"/>
          </p:cNvPicPr>
          <p:nvPr userDrawn="1"/>
        </p:nvPicPr>
        <p:blipFill>
          <a:blip r:embed="rId9" cstate="print"/>
          <a:srcRect/>
          <a:stretch>
            <a:fillRect/>
          </a:stretch>
        </p:blipFill>
        <p:spPr bwMode="auto">
          <a:xfrm>
            <a:off x="904875" y="6592888"/>
            <a:ext cx="211138" cy="212725"/>
          </a:xfrm>
          <a:prstGeom prst="rect">
            <a:avLst/>
          </a:prstGeom>
          <a:noFill/>
          <a:ln w="9525">
            <a:noFill/>
            <a:miter lim="800000"/>
            <a:headEnd/>
            <a:tailEnd/>
          </a:ln>
        </p:spPr>
      </p:pic>
      <p:sp>
        <p:nvSpPr>
          <p:cNvPr id="8" name="TextBox 7"/>
          <p:cNvSpPr txBox="1"/>
          <p:nvPr userDrawn="1"/>
        </p:nvSpPr>
        <p:spPr>
          <a:xfrm>
            <a:off x="2997200" y="6542088"/>
            <a:ext cx="3470275" cy="276225"/>
          </a:xfrm>
          <a:prstGeom prst="rect">
            <a:avLst/>
          </a:prstGeom>
          <a:noFill/>
        </p:spPr>
        <p:txBody>
          <a:bodyPr>
            <a:spAutoFit/>
          </a:bodyPr>
          <a:lstStyle/>
          <a:p>
            <a:pPr fontAlgn="auto">
              <a:spcBef>
                <a:spcPts val="0"/>
              </a:spcBef>
              <a:spcAft>
                <a:spcPts val="0"/>
              </a:spcAft>
              <a:defRPr/>
            </a:pPr>
            <a:r>
              <a:rPr lang="en-US" sz="1200" dirty="0">
                <a:solidFill>
                  <a:srgbClr val="00263E"/>
                </a:solidFill>
                <a:latin typeface="Times New Roman"/>
                <a:cs typeface="Segoe UI" pitchFamily="34" charset="0"/>
              </a:rPr>
              <a:t>Arthur J. Gallagher &amp; Co.  All Rights Reserved</a:t>
            </a:r>
          </a:p>
        </p:txBody>
      </p:sp>
      <p:sp>
        <p:nvSpPr>
          <p:cNvPr id="9" name="TextBox 8"/>
          <p:cNvSpPr txBox="1"/>
          <p:nvPr userDrawn="1"/>
        </p:nvSpPr>
        <p:spPr>
          <a:xfrm>
            <a:off x="6256338" y="6519863"/>
            <a:ext cx="1906587" cy="338137"/>
          </a:xfrm>
          <a:prstGeom prst="rect">
            <a:avLst/>
          </a:prstGeom>
          <a:noFill/>
        </p:spPr>
        <p:txBody>
          <a:bodyPr>
            <a:spAutoFit/>
          </a:bodyPr>
          <a:lstStyle/>
          <a:p>
            <a:pPr fontAlgn="auto">
              <a:spcBef>
                <a:spcPts val="0"/>
              </a:spcBef>
              <a:spcAft>
                <a:spcPts val="0"/>
              </a:spcAft>
              <a:defRPr/>
            </a:pPr>
            <a:r>
              <a:rPr lang="en-US" sz="1600" dirty="0">
                <a:solidFill>
                  <a:srgbClr val="595959"/>
                </a:solidFill>
                <a:latin typeface="Times New Roman"/>
                <a:cs typeface="Segoe UI" pitchFamily="34" charset="0"/>
              </a:rPr>
              <a:t>thinking ahead</a:t>
            </a:r>
          </a:p>
        </p:txBody>
      </p:sp>
      <p:sp>
        <p:nvSpPr>
          <p:cNvPr id="10" name="Rectangle 4"/>
          <p:cNvSpPr>
            <a:spLocks noGrp="1" noChangeArrowheads="1"/>
          </p:cNvSpPr>
          <p:nvPr>
            <p:ph type="dt" sz="half" idx="10"/>
          </p:nvPr>
        </p:nvSpPr>
        <p:spPr>
          <a:xfrm>
            <a:off x="0" y="6564313"/>
            <a:ext cx="2133600" cy="293687"/>
          </a:xfrm>
          <a:prstGeom prst="rect">
            <a:avLst/>
          </a:prstGeom>
        </p:spPr>
        <p:txBody>
          <a:bodyPr/>
          <a:lstStyle>
            <a:lvl1pPr>
              <a:defRPr/>
            </a:lvl1pPr>
          </a:lstStyle>
          <a:p>
            <a:pPr fontAlgn="auto">
              <a:spcBef>
                <a:spcPts val="0"/>
              </a:spcBef>
              <a:spcAft>
                <a:spcPts val="0"/>
              </a:spcAft>
              <a:defRPr/>
            </a:pPr>
            <a:endParaRPr lang="en-US" sz="1800" dirty="0">
              <a:solidFill>
                <a:srgbClr val="00263E"/>
              </a:solidFill>
              <a:latin typeface="Times New Roman"/>
              <a:cs typeface="+mn-cs"/>
            </a:endParaRPr>
          </a:p>
        </p:txBody>
      </p:sp>
      <p:sp>
        <p:nvSpPr>
          <p:cNvPr id="11"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fontAlgn="auto">
              <a:spcBef>
                <a:spcPts val="0"/>
              </a:spcBef>
              <a:spcAft>
                <a:spcPts val="0"/>
              </a:spcAft>
              <a:defRPr/>
            </a:pPr>
            <a:endParaRPr lang="en-US" sz="1800" dirty="0">
              <a:solidFill>
                <a:srgbClr val="00263E"/>
              </a:solidFill>
              <a:latin typeface="Times New Roman"/>
            </a:endParaRPr>
          </a:p>
        </p:txBody>
      </p:sp>
      <p:sp>
        <p:nvSpPr>
          <p:cNvPr id="12" name="Rectangle 6"/>
          <p:cNvSpPr>
            <a:spLocks noGrp="1" noChangeArrowheads="1"/>
          </p:cNvSpPr>
          <p:nvPr>
            <p:ph type="sldNum" sz="quarter" idx="12"/>
          </p:nvPr>
        </p:nvSpPr>
        <p:spPr>
          <a:xfrm>
            <a:off x="6850063" y="6518275"/>
            <a:ext cx="2133600" cy="339725"/>
          </a:xfrm>
          <a:prstGeom prst="rect">
            <a:avLst/>
          </a:prstGeom>
        </p:spPr>
        <p:txBody>
          <a:bodyPr/>
          <a:lstStyle>
            <a:lvl1pPr>
              <a:defRPr/>
            </a:lvl1pPr>
          </a:lstStyle>
          <a:p>
            <a:pPr fontAlgn="auto">
              <a:spcBef>
                <a:spcPts val="0"/>
              </a:spcBef>
              <a:spcAft>
                <a:spcPts val="0"/>
              </a:spcAft>
              <a:defRPr/>
            </a:pPr>
            <a:r>
              <a:rPr lang="en-US" sz="1800" dirty="0">
                <a:solidFill>
                  <a:srgbClr val="00263E"/>
                </a:solidFill>
                <a:latin typeface="Times New Roman"/>
                <a:cs typeface="+mn-cs"/>
              </a:rPr>
              <a:t>Page | </a:t>
            </a:r>
            <a:fld id="{A80CE69F-3DC3-4568-86B7-04BDBE94E5B4}" type="slidenum">
              <a:rPr lang="en-US" sz="1800">
                <a:solidFill>
                  <a:srgbClr val="00263E"/>
                </a:solidFill>
                <a:latin typeface="Times New Roman"/>
                <a:cs typeface="+mn-cs"/>
              </a:rPr>
              <a:pPr fontAlgn="auto">
                <a:spcBef>
                  <a:spcPts val="0"/>
                </a:spcBef>
                <a:spcAft>
                  <a:spcPts val="0"/>
                </a:spcAft>
                <a:defRPr/>
              </a:pPr>
              <a:t>‹#›</a:t>
            </a:fld>
            <a:endParaRPr lang="en-US" sz="1800" dirty="0">
              <a:solidFill>
                <a:srgbClr val="00263E"/>
              </a:solidFill>
              <a:latin typeface="Times New Roman"/>
              <a:cs typeface="+mn-cs"/>
            </a:endParaRPr>
          </a:p>
        </p:txBody>
      </p:sp>
    </p:spTree>
    <p:extLst>
      <p:ext uri="{BB962C8B-B14F-4D97-AF65-F5344CB8AC3E}">
        <p14:creationId xmlns:p14="http://schemas.microsoft.com/office/powerpoint/2010/main" val="459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hyperlink" Target="https://www.facebook.com/AJGCORPORATE?ref=ts" TargetMode="External"/><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www.linkedin.com/company/6547?trk=tyah"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www.ajgrms.com/"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hyperlink" Target="https://www.facebook.com/AJGCORPORATE?ref=ts" TargetMode="External"/><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www.linkedin.com/company/6547?trk=tyah"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www.ajgrms.com/" TargetMode="Externa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2.xml"/><Relationship Id="rId7"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0.png"/><Relationship Id="rId4" Type="http://schemas.openxmlformats.org/officeDocument/2006/relationships/slideLayout" Target="../slideLayouts/slideLayout19.xml"/><Relationship Id="rId9"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theme" Target="../theme/theme8.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NewBkgd2.png"/>
          <p:cNvPicPr>
            <a:picLocks noChangeAspect="1"/>
          </p:cNvPicPr>
          <p:nvPr/>
        </p:nvPicPr>
        <p:blipFill>
          <a:blip r:embed="rId6" cstate="print"/>
          <a:srcRect/>
          <a:stretch>
            <a:fillRect/>
          </a:stretch>
        </p:blipFill>
        <p:spPr bwMode="auto">
          <a:xfrm>
            <a:off x="-9525" y="-9525"/>
            <a:ext cx="9153525" cy="6858000"/>
          </a:xfrm>
          <a:prstGeom prst="rect">
            <a:avLst/>
          </a:prstGeom>
          <a:noFill/>
          <a:ln w="9525">
            <a:noFill/>
            <a:miter lim="800000"/>
            <a:headEnd/>
            <a:tailEnd/>
          </a:ln>
        </p:spPr>
      </p:pic>
      <p:sp>
        <p:nvSpPr>
          <p:cNvPr id="4100" name="Rectangle 4"/>
          <p:cNvSpPr>
            <a:spLocks noGrp="1" noChangeArrowheads="1"/>
          </p:cNvSpPr>
          <p:nvPr>
            <p:ph type="dt" sz="half" idx="2"/>
          </p:nvPr>
        </p:nvSpPr>
        <p:spPr bwMode="auto">
          <a:xfrm>
            <a:off x="0" y="6535738"/>
            <a:ext cx="2133600" cy="293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rgbClr val="7F7F7F"/>
                </a:solidFill>
                <a:cs typeface="Arial" pitchFamily="34" charset="0"/>
              </a:defRPr>
            </a:lvl1pPr>
          </a:lstStyle>
          <a:p>
            <a:pPr>
              <a:defRPr/>
            </a:pPr>
            <a:fld id="{2F0FE27D-A23D-47A3-B1E6-E10F4752B794}" type="datetime1">
              <a:rPr lang="en-US"/>
              <a:pPr>
                <a:defRPr/>
              </a:pPr>
              <a:t>7/5/2018</a:t>
            </a:fld>
            <a:endParaRPr lang="en-US" dirty="0"/>
          </a:p>
        </p:txBody>
      </p:sp>
      <p:sp>
        <p:nvSpPr>
          <p:cNvPr id="4102" name="Rectangle 6"/>
          <p:cNvSpPr>
            <a:spLocks noGrp="1" noChangeArrowheads="1"/>
          </p:cNvSpPr>
          <p:nvPr>
            <p:ph type="sldNum" sz="quarter" idx="4"/>
          </p:nvPr>
        </p:nvSpPr>
        <p:spPr bwMode="auto">
          <a:xfrm>
            <a:off x="6850063" y="6518275"/>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F7F7F"/>
                </a:solidFill>
                <a:cs typeface="Arial" pitchFamily="34" charset="0"/>
              </a:defRPr>
            </a:lvl1pPr>
          </a:lstStyle>
          <a:p>
            <a:pPr>
              <a:defRPr/>
            </a:pPr>
            <a:r>
              <a:rPr lang="en-US" dirty="0"/>
              <a:t>Page | </a:t>
            </a:r>
            <a:fld id="{5BCC950A-F9C3-4E48-9C18-ADC7BB3B1B34}" type="slidenum">
              <a:rPr lang="en-US"/>
              <a:pPr>
                <a:defRPr/>
              </a:pPr>
              <a:t>‹#›</a:t>
            </a:fld>
            <a:endParaRPr lang="en-US" dirty="0"/>
          </a:p>
        </p:txBody>
      </p:sp>
      <p:sp>
        <p:nvSpPr>
          <p:cNvPr id="16" name="Text Box 5"/>
          <p:cNvSpPr txBox="1">
            <a:spLocks noChangeArrowheads="1"/>
          </p:cNvSpPr>
          <p:nvPr/>
        </p:nvSpPr>
        <p:spPr bwMode="auto">
          <a:xfrm rot="16200000">
            <a:off x="5588795" y="2799556"/>
            <a:ext cx="5872162" cy="701675"/>
          </a:xfrm>
          <a:prstGeom prst="rect">
            <a:avLst/>
          </a:prstGeom>
          <a:noFill/>
          <a:ln w="6350" algn="ctr">
            <a:noFill/>
            <a:miter lim="800000"/>
            <a:headEnd/>
            <a:tailEnd/>
          </a:ln>
        </p:spPr>
        <p:txBody>
          <a:bodyPr>
            <a:spAutoFit/>
          </a:bodyPr>
          <a:lstStyle/>
          <a:p>
            <a:pPr>
              <a:defRPr/>
            </a:pPr>
            <a:r>
              <a:rPr lang="en-US" sz="4000" dirty="0">
                <a:solidFill>
                  <a:schemeClr val="bg1"/>
                </a:solidFill>
                <a:cs typeface="Arial" pitchFamily="34" charset="0"/>
              </a:rPr>
              <a:t>Gallagher |  </a:t>
            </a:r>
            <a:r>
              <a:rPr lang="en-US" sz="1600" dirty="0" smtClean="0">
                <a:solidFill>
                  <a:schemeClr val="bg1"/>
                </a:solidFill>
                <a:cs typeface="Arial" pitchFamily="34" charset="0"/>
              </a:rPr>
              <a:t>2015 </a:t>
            </a:r>
            <a:r>
              <a:rPr lang="en-US" sz="1600" dirty="0">
                <a:solidFill>
                  <a:schemeClr val="bg1"/>
                </a:solidFill>
                <a:cs typeface="Arial" pitchFamily="34" charset="0"/>
              </a:rPr>
              <a:t>Renewal Strategy</a:t>
            </a:r>
            <a:endParaRPr lang="en-US" sz="4000" dirty="0">
              <a:solidFill>
                <a:srgbClr val="BFBFBF"/>
              </a:solidFill>
              <a:cs typeface="Arial" pitchFamily="34" charset="0"/>
            </a:endParaRPr>
          </a:p>
        </p:txBody>
      </p:sp>
      <p:pic>
        <p:nvPicPr>
          <p:cNvPr id="2054" name="Picture 16" descr="GallghrK.gif"/>
          <p:cNvPicPr>
            <a:picLocks noChangeAspect="1"/>
          </p:cNvPicPr>
          <p:nvPr/>
        </p:nvPicPr>
        <p:blipFill>
          <a:blip r:embed="rId7" cstate="print"/>
          <a:srcRect/>
          <a:stretch>
            <a:fillRect/>
          </a:stretch>
        </p:blipFill>
        <p:spPr bwMode="auto">
          <a:xfrm>
            <a:off x="8188325" y="185738"/>
            <a:ext cx="730250" cy="409575"/>
          </a:xfrm>
          <a:prstGeom prst="rect">
            <a:avLst/>
          </a:prstGeom>
          <a:noFill/>
          <a:ln w="9525">
            <a:noFill/>
            <a:miter lim="800000"/>
            <a:headEnd/>
            <a:tailEnd/>
          </a:ln>
        </p:spPr>
      </p:pic>
      <p:sp>
        <p:nvSpPr>
          <p:cNvPr id="21" name="TextBox 20"/>
          <p:cNvSpPr txBox="1"/>
          <p:nvPr/>
        </p:nvSpPr>
        <p:spPr>
          <a:xfrm>
            <a:off x="2724150" y="6542088"/>
            <a:ext cx="3743325" cy="276225"/>
          </a:xfrm>
          <a:prstGeom prst="rect">
            <a:avLst/>
          </a:prstGeom>
          <a:noFill/>
        </p:spPr>
        <p:txBody>
          <a:bodyPr>
            <a:spAutoFit/>
          </a:bodyPr>
          <a:lstStyle/>
          <a:p>
            <a:pPr>
              <a:defRPr/>
            </a:pPr>
            <a:r>
              <a:rPr lang="en-US" sz="1200" dirty="0">
                <a:cs typeface="Segoe UI" pitchFamily="34" charset="0"/>
              </a:rPr>
              <a:t>Arthur J. Gallagher &amp; Co.  All Rights Reserved</a:t>
            </a:r>
          </a:p>
        </p:txBody>
      </p:sp>
      <p:sp>
        <p:nvSpPr>
          <p:cNvPr id="12" name="TextBox 11"/>
          <p:cNvSpPr txBox="1"/>
          <p:nvPr/>
        </p:nvSpPr>
        <p:spPr>
          <a:xfrm>
            <a:off x="6256338" y="6519863"/>
            <a:ext cx="1906587" cy="338137"/>
          </a:xfrm>
          <a:prstGeom prst="rect">
            <a:avLst/>
          </a:prstGeom>
          <a:noFill/>
        </p:spPr>
        <p:txBody>
          <a:bodyPr>
            <a:spAutoFit/>
          </a:bodyPr>
          <a:lstStyle/>
          <a:p>
            <a:pPr>
              <a:defRPr/>
            </a:pPr>
            <a:r>
              <a:rPr lang="en-US" sz="1600" dirty="0">
                <a:solidFill>
                  <a:srgbClr val="595959"/>
                </a:solidFill>
                <a:cs typeface="Segoe UI" pitchFamily="34" charset="0"/>
              </a:rPr>
              <a:t>thinking ahead</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0" r:id="rId3"/>
    <p:sldLayoutId id="2147483793"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a:defRPr/>
            </a:pPr>
            <a:fld id="{327C7DC5-7F84-4A97-B680-7AC42DA79B4F}" type="datetime1">
              <a:rPr lang="en-US"/>
              <a:pPr>
                <a:defRPr/>
              </a:pPr>
              <a:t>7/5/2018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a:defRPr/>
            </a:pPr>
            <a:fld id="{0986CDAF-E3BC-485B-BFA8-C55DE6C3CA37}" type="slidenum">
              <a:rPr lang="en-US"/>
              <a:pPr>
                <a:defRPr/>
              </a:pPr>
              <a:t>‹#›</a:t>
            </a:fld>
            <a:endParaRPr lang="en-US" dirty="0"/>
          </a:p>
        </p:txBody>
      </p:sp>
      <p:pic>
        <p:nvPicPr>
          <p:cNvPr id="3079" name="Picture 6" descr="NewBkgd3.png"/>
          <p:cNvPicPr>
            <a:picLocks noChangeAspect="1"/>
          </p:cNvPicPr>
          <p:nvPr/>
        </p:nvPicPr>
        <p:blipFill>
          <a:blip r:embed="rId3" cstate="print"/>
          <a:srcRect/>
          <a:stretch>
            <a:fillRect/>
          </a:stretch>
        </p:blipFill>
        <p:spPr bwMode="auto">
          <a:xfrm>
            <a:off x="0" y="0"/>
            <a:ext cx="9144000" cy="6889750"/>
          </a:xfrm>
          <a:prstGeom prst="rect">
            <a:avLst/>
          </a:prstGeom>
          <a:noFill/>
          <a:ln w="9525">
            <a:noFill/>
            <a:miter lim="800000"/>
            <a:headEnd/>
            <a:tailEnd/>
          </a:ln>
        </p:spPr>
      </p:pic>
      <p:sp>
        <p:nvSpPr>
          <p:cNvPr id="8" name="Rectangle 4"/>
          <p:cNvSpPr txBox="1">
            <a:spLocks noChangeArrowheads="1"/>
          </p:cNvSpPr>
          <p:nvPr/>
        </p:nvSpPr>
        <p:spPr bwMode="auto">
          <a:xfrm>
            <a:off x="0" y="6564313"/>
            <a:ext cx="2133600" cy="293687"/>
          </a:xfrm>
          <a:prstGeom prst="rect">
            <a:avLst/>
          </a:prstGeom>
          <a:noFill/>
          <a:ln w="9525">
            <a:noFill/>
            <a:miter lim="800000"/>
            <a:headEnd/>
            <a:tailEnd/>
          </a:ln>
          <a:effectLst/>
        </p:spPr>
        <p:txBody>
          <a:bodyPr/>
          <a:lstStyle/>
          <a:p>
            <a:pPr>
              <a:defRPr/>
            </a:pPr>
            <a:fld id="{6C9C61DE-0396-492D-899C-8D2BE6C11D96}" type="datetime1">
              <a:rPr lang="en-US" sz="1100">
                <a:solidFill>
                  <a:srgbClr val="7F7F7F"/>
                </a:solidFill>
                <a:cs typeface="Arial" pitchFamily="34" charset="0"/>
              </a:rPr>
              <a:pPr>
                <a:defRPr/>
              </a:pPr>
              <a:t>7/5/2018</a:t>
            </a:fld>
            <a:endParaRPr lang="en-US" sz="1100" dirty="0">
              <a:solidFill>
                <a:srgbClr val="7F7F7F"/>
              </a:solidFill>
              <a:cs typeface="Arial" pitchFamily="34" charset="0"/>
            </a:endParaRPr>
          </a:p>
        </p:txBody>
      </p:sp>
      <p:sp>
        <p:nvSpPr>
          <p:cNvPr id="9" name="Rectangle 6"/>
          <p:cNvSpPr txBox="1">
            <a:spLocks noChangeArrowheads="1"/>
          </p:cNvSpPr>
          <p:nvPr/>
        </p:nvSpPr>
        <p:spPr bwMode="auto">
          <a:xfrm>
            <a:off x="6850063" y="6518275"/>
            <a:ext cx="2133600" cy="339725"/>
          </a:xfrm>
          <a:prstGeom prst="rect">
            <a:avLst/>
          </a:prstGeom>
          <a:noFill/>
          <a:ln w="9525">
            <a:noFill/>
            <a:miter lim="800000"/>
            <a:headEnd/>
            <a:tailEnd/>
          </a:ln>
          <a:effectLst/>
        </p:spPr>
        <p:txBody>
          <a:bodyPr/>
          <a:lstStyle/>
          <a:p>
            <a:pPr algn="r">
              <a:defRPr/>
            </a:pPr>
            <a:r>
              <a:rPr lang="en-US" sz="1400" dirty="0">
                <a:solidFill>
                  <a:srgbClr val="7F7F7F"/>
                </a:solidFill>
                <a:cs typeface="Arial" pitchFamily="34" charset="0"/>
              </a:rPr>
              <a:t>Page | </a:t>
            </a:r>
            <a:fld id="{FC3A1223-01AE-4093-BBD2-E28044E89289}" type="slidenum">
              <a:rPr lang="en-US" sz="1400">
                <a:solidFill>
                  <a:srgbClr val="7F7F7F"/>
                </a:solidFill>
                <a:cs typeface="Arial" pitchFamily="34" charset="0"/>
              </a:rPr>
              <a:pPr algn="r">
                <a:defRPr/>
              </a:pPr>
              <a:t>‹#›</a:t>
            </a:fld>
            <a:endParaRPr lang="en-US" sz="1400" dirty="0">
              <a:solidFill>
                <a:srgbClr val="7F7F7F"/>
              </a:solidFill>
              <a:cs typeface="Arial" pitchFamily="34" charset="0"/>
            </a:endParaRPr>
          </a:p>
        </p:txBody>
      </p:sp>
      <p:sp>
        <p:nvSpPr>
          <p:cNvPr id="10" name="Text Box 5"/>
          <p:cNvSpPr txBox="1">
            <a:spLocks noChangeArrowheads="1"/>
          </p:cNvSpPr>
          <p:nvPr/>
        </p:nvSpPr>
        <p:spPr bwMode="auto">
          <a:xfrm rot="16200000">
            <a:off x="5588795" y="2799556"/>
            <a:ext cx="5872162" cy="701675"/>
          </a:xfrm>
          <a:prstGeom prst="rect">
            <a:avLst/>
          </a:prstGeom>
          <a:noFill/>
          <a:ln w="6350" algn="ctr">
            <a:noFill/>
            <a:miter lim="800000"/>
            <a:headEnd/>
            <a:tailEnd/>
          </a:ln>
        </p:spPr>
        <p:txBody>
          <a:bodyPr>
            <a:spAutoFit/>
          </a:bodyPr>
          <a:lstStyle/>
          <a:p>
            <a:pPr>
              <a:defRPr/>
            </a:pPr>
            <a:r>
              <a:rPr lang="en-US" sz="4000" dirty="0">
                <a:solidFill>
                  <a:schemeClr val="bg1"/>
                </a:solidFill>
                <a:cs typeface="Arial" pitchFamily="34" charset="0"/>
              </a:rPr>
              <a:t>Gallagher |  </a:t>
            </a:r>
            <a:r>
              <a:rPr lang="en-US" sz="1600" dirty="0" smtClean="0">
                <a:solidFill>
                  <a:schemeClr val="bg1"/>
                </a:solidFill>
                <a:cs typeface="Arial" pitchFamily="34" charset="0"/>
              </a:rPr>
              <a:t>2015 Renewal Strategy</a:t>
            </a:r>
            <a:endParaRPr lang="en-US" sz="4000" dirty="0">
              <a:solidFill>
                <a:srgbClr val="BFBFBF"/>
              </a:solidFill>
              <a:cs typeface="Arial" pitchFamily="34" charset="0"/>
            </a:endParaRPr>
          </a:p>
        </p:txBody>
      </p:sp>
      <p:pic>
        <p:nvPicPr>
          <p:cNvPr id="3083" name="Picture 16" descr="GallghrK.gif"/>
          <p:cNvPicPr>
            <a:picLocks noChangeAspect="1"/>
          </p:cNvPicPr>
          <p:nvPr/>
        </p:nvPicPr>
        <p:blipFill>
          <a:blip r:embed="rId4" cstate="print"/>
          <a:srcRect/>
          <a:stretch>
            <a:fillRect/>
          </a:stretch>
        </p:blipFill>
        <p:spPr bwMode="auto">
          <a:xfrm>
            <a:off x="8188325" y="185738"/>
            <a:ext cx="730250" cy="409575"/>
          </a:xfrm>
          <a:prstGeom prst="rect">
            <a:avLst/>
          </a:prstGeom>
          <a:noFill/>
          <a:ln w="9525">
            <a:noFill/>
            <a:miter lim="800000"/>
            <a:headEnd/>
            <a:tailEnd/>
          </a:ln>
        </p:spPr>
      </p:pic>
      <p:pic>
        <p:nvPicPr>
          <p:cNvPr id="12" name="Picture 11" descr="InIcon.png">
            <a:hlinkClick r:id="rId5"/>
          </p:cNvPr>
          <p:cNvPicPr>
            <a:picLocks noChangeAspect="1"/>
          </p:cNvPicPr>
          <p:nvPr/>
        </p:nvPicPr>
        <p:blipFill>
          <a:blip r:embed="rId6" cstate="print">
            <a:duotone>
              <a:schemeClr val="bg2">
                <a:shade val="45000"/>
                <a:satMod val="135000"/>
              </a:schemeClr>
              <a:prstClr val="white"/>
            </a:duotone>
          </a:blip>
          <a:stretch>
            <a:fillRect/>
          </a:stretch>
        </p:blipFill>
        <p:spPr>
          <a:xfrm>
            <a:off x="1316346" y="6592672"/>
            <a:ext cx="219290" cy="217703"/>
          </a:xfrm>
          <a:prstGeom prst="rect">
            <a:avLst/>
          </a:prstGeom>
        </p:spPr>
      </p:pic>
      <p:pic>
        <p:nvPicPr>
          <p:cNvPr id="13" name="Picture 12" descr="FBIcon.png">
            <a:hlinkClick r:id="rId7"/>
          </p:cNvPr>
          <p:cNvPicPr>
            <a:picLocks noChangeAspect="1"/>
          </p:cNvPicPr>
          <p:nvPr/>
        </p:nvPicPr>
        <p:blipFill>
          <a:blip r:embed="rId8" cstate="print">
            <a:duotone>
              <a:schemeClr val="bg2">
                <a:shade val="45000"/>
                <a:satMod val="135000"/>
              </a:schemeClr>
              <a:prstClr val="white"/>
            </a:duotone>
          </a:blip>
          <a:stretch>
            <a:fillRect/>
          </a:stretch>
        </p:blipFill>
        <p:spPr>
          <a:xfrm>
            <a:off x="1727710" y="6593314"/>
            <a:ext cx="224944" cy="226586"/>
          </a:xfrm>
          <a:prstGeom prst="rect">
            <a:avLst/>
          </a:prstGeom>
        </p:spPr>
      </p:pic>
      <p:pic>
        <p:nvPicPr>
          <p:cNvPr id="3086" name="Picture 19" descr="AJGIcon.png">
            <a:hlinkClick r:id="rId9"/>
          </p:cNvPr>
          <p:cNvPicPr>
            <a:picLocks noChangeAspect="1"/>
          </p:cNvPicPr>
          <p:nvPr/>
        </p:nvPicPr>
        <p:blipFill>
          <a:blip r:embed="rId10" cstate="print"/>
          <a:srcRect/>
          <a:stretch>
            <a:fillRect/>
          </a:stretch>
        </p:blipFill>
        <p:spPr bwMode="auto">
          <a:xfrm>
            <a:off x="904875" y="6592888"/>
            <a:ext cx="211138" cy="212725"/>
          </a:xfrm>
          <a:prstGeom prst="rect">
            <a:avLst/>
          </a:prstGeom>
          <a:noFill/>
          <a:ln w="9525">
            <a:noFill/>
            <a:miter lim="800000"/>
            <a:headEnd/>
            <a:tailEnd/>
          </a:ln>
        </p:spPr>
      </p:pic>
      <p:sp>
        <p:nvSpPr>
          <p:cNvPr id="15" name="TextBox 14"/>
          <p:cNvSpPr txBox="1"/>
          <p:nvPr/>
        </p:nvSpPr>
        <p:spPr>
          <a:xfrm>
            <a:off x="3225800" y="6542088"/>
            <a:ext cx="3241675" cy="276225"/>
          </a:xfrm>
          <a:prstGeom prst="rect">
            <a:avLst/>
          </a:prstGeom>
          <a:noFill/>
        </p:spPr>
        <p:txBody>
          <a:bodyPr>
            <a:spAutoFit/>
          </a:bodyPr>
          <a:lstStyle/>
          <a:p>
            <a:pPr>
              <a:defRPr/>
            </a:pPr>
            <a:r>
              <a:rPr lang="en-US" sz="1200" dirty="0">
                <a:cs typeface="Segoe UI" pitchFamily="34" charset="0"/>
              </a:rPr>
              <a:t>Arthur J. Gallagher &amp; Co.  All Rights Reserved</a:t>
            </a:r>
          </a:p>
        </p:txBody>
      </p:sp>
      <p:sp>
        <p:nvSpPr>
          <p:cNvPr id="16" name="TextBox 15"/>
          <p:cNvSpPr txBox="1"/>
          <p:nvPr/>
        </p:nvSpPr>
        <p:spPr>
          <a:xfrm>
            <a:off x="6256338" y="6519863"/>
            <a:ext cx="1906587" cy="338137"/>
          </a:xfrm>
          <a:prstGeom prst="rect">
            <a:avLst/>
          </a:prstGeom>
          <a:noFill/>
        </p:spPr>
        <p:txBody>
          <a:bodyPr>
            <a:spAutoFit/>
          </a:bodyPr>
          <a:lstStyle/>
          <a:p>
            <a:pPr>
              <a:defRPr/>
            </a:pPr>
            <a:r>
              <a:rPr lang="en-US" sz="1600" dirty="0">
                <a:solidFill>
                  <a:srgbClr val="595959"/>
                </a:solidFill>
                <a:cs typeface="Segoe UI" pitchFamily="34" charset="0"/>
              </a:rPr>
              <a:t>thinking ahead</a:t>
            </a:r>
          </a:p>
        </p:txBody>
      </p:sp>
    </p:spTree>
  </p:cSld>
  <p:clrMap bg1="lt1" tx1="dk1" bg2="lt2" tx2="dk2" accent1="accent1" accent2="accent2" accent3="accent3" accent4="accent4" accent5="accent5" accent6="accent6" hlink="hlink" folHlink="folHlink"/>
  <p:sldLayoutIdLst>
    <p:sldLayoutId id="214748379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descr="NewBkgd4.png"/>
          <p:cNvPicPr>
            <a:picLocks noChangeAspect="1"/>
          </p:cNvPicPr>
          <p:nvPr/>
        </p:nvPicPr>
        <p:blipFill>
          <a:blip r:embed="rId3" cstate="print"/>
          <a:srcRect/>
          <a:stretch>
            <a:fillRect/>
          </a:stretch>
        </p:blipFill>
        <p:spPr bwMode="auto">
          <a:xfrm>
            <a:off x="0" y="0"/>
            <a:ext cx="9144000" cy="6881813"/>
          </a:xfrm>
          <a:prstGeom prst="rect">
            <a:avLst/>
          </a:prstGeom>
          <a:noFill/>
          <a:ln w="9525">
            <a:noFill/>
            <a:miter lim="800000"/>
            <a:headEnd/>
            <a:tailEnd/>
          </a:ln>
        </p:spPr>
      </p:pic>
      <p:sp>
        <p:nvSpPr>
          <p:cNvPr id="8" name="Rectangle 4"/>
          <p:cNvSpPr>
            <a:spLocks noGrp="1" noChangeArrowheads="1"/>
          </p:cNvSpPr>
          <p:nvPr>
            <p:ph type="dt" sz="half" idx="2"/>
          </p:nvPr>
        </p:nvSpPr>
        <p:spPr bwMode="auto">
          <a:xfrm>
            <a:off x="0" y="6564313"/>
            <a:ext cx="2133600" cy="293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rgbClr val="7F7F7F"/>
                </a:solidFill>
                <a:cs typeface="Arial" pitchFamily="34" charset="0"/>
              </a:defRPr>
            </a:lvl1pPr>
          </a:lstStyle>
          <a:p>
            <a:pPr>
              <a:defRPr/>
            </a:pPr>
            <a:fld id="{33F7DF44-C06E-46A7-97F4-88A8E3ED39B9}" type="datetime1">
              <a:rPr lang="en-US"/>
              <a:pPr>
                <a:defRPr/>
              </a:pPr>
              <a:t>7/5/2018</a:t>
            </a:fld>
            <a:endParaRPr lang="en-US" dirty="0"/>
          </a:p>
        </p:txBody>
      </p:sp>
      <p:sp>
        <p:nvSpPr>
          <p:cNvPr id="9" name="Rectangle 6"/>
          <p:cNvSpPr>
            <a:spLocks noGrp="1" noChangeArrowheads="1"/>
          </p:cNvSpPr>
          <p:nvPr>
            <p:ph type="sldNum" sz="quarter" idx="4"/>
          </p:nvPr>
        </p:nvSpPr>
        <p:spPr bwMode="auto">
          <a:xfrm>
            <a:off x="6850063" y="6518275"/>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F7F7F"/>
                </a:solidFill>
                <a:cs typeface="Arial" pitchFamily="34" charset="0"/>
              </a:defRPr>
            </a:lvl1pPr>
          </a:lstStyle>
          <a:p>
            <a:pPr>
              <a:defRPr/>
            </a:pPr>
            <a:r>
              <a:rPr lang="en-US" dirty="0"/>
              <a:t>Page | </a:t>
            </a:r>
            <a:fld id="{2E9F0DF7-E35C-48FB-9C80-0875C7BDCEFB}" type="slidenum">
              <a:rPr lang="en-US"/>
              <a:pPr>
                <a:defRPr/>
              </a:pPr>
              <a:t>‹#›</a:t>
            </a:fld>
            <a:endParaRPr lang="en-US" dirty="0"/>
          </a:p>
        </p:txBody>
      </p:sp>
      <p:sp>
        <p:nvSpPr>
          <p:cNvPr id="10" name="Text Box 5"/>
          <p:cNvSpPr txBox="1">
            <a:spLocks noChangeArrowheads="1"/>
          </p:cNvSpPr>
          <p:nvPr/>
        </p:nvSpPr>
        <p:spPr bwMode="auto">
          <a:xfrm rot="16200000">
            <a:off x="5588795" y="2799556"/>
            <a:ext cx="5872162" cy="701675"/>
          </a:xfrm>
          <a:prstGeom prst="rect">
            <a:avLst/>
          </a:prstGeom>
          <a:noFill/>
          <a:ln w="6350" algn="ctr">
            <a:noFill/>
            <a:miter lim="800000"/>
            <a:headEnd/>
            <a:tailEnd/>
          </a:ln>
        </p:spPr>
        <p:txBody>
          <a:bodyPr>
            <a:spAutoFit/>
          </a:bodyPr>
          <a:lstStyle/>
          <a:p>
            <a:pPr>
              <a:defRPr/>
            </a:pPr>
            <a:r>
              <a:rPr lang="en-US" sz="4000" dirty="0">
                <a:solidFill>
                  <a:schemeClr val="bg1"/>
                </a:solidFill>
                <a:cs typeface="Arial" pitchFamily="34" charset="0"/>
              </a:rPr>
              <a:t>Gallagher |  </a:t>
            </a:r>
            <a:r>
              <a:rPr lang="en-US" sz="1600" dirty="0" smtClean="0">
                <a:solidFill>
                  <a:schemeClr val="bg1"/>
                </a:solidFill>
                <a:cs typeface="Arial" pitchFamily="34" charset="0"/>
              </a:rPr>
              <a:t>2015 Renewal Strategy</a:t>
            </a:r>
            <a:endParaRPr lang="en-US" sz="4000" dirty="0">
              <a:solidFill>
                <a:srgbClr val="BFBFBF"/>
              </a:solidFill>
              <a:cs typeface="Arial" pitchFamily="34" charset="0"/>
            </a:endParaRPr>
          </a:p>
        </p:txBody>
      </p:sp>
      <p:pic>
        <p:nvPicPr>
          <p:cNvPr id="4102" name="Picture 16" descr="GallghrK.gif"/>
          <p:cNvPicPr>
            <a:picLocks noChangeAspect="1"/>
          </p:cNvPicPr>
          <p:nvPr/>
        </p:nvPicPr>
        <p:blipFill>
          <a:blip r:embed="rId4" cstate="print"/>
          <a:srcRect/>
          <a:stretch>
            <a:fillRect/>
          </a:stretch>
        </p:blipFill>
        <p:spPr bwMode="auto">
          <a:xfrm>
            <a:off x="8188325" y="185738"/>
            <a:ext cx="730250" cy="409575"/>
          </a:xfrm>
          <a:prstGeom prst="rect">
            <a:avLst/>
          </a:prstGeom>
          <a:noFill/>
          <a:ln w="9525">
            <a:noFill/>
            <a:miter lim="800000"/>
            <a:headEnd/>
            <a:tailEnd/>
          </a:ln>
        </p:spPr>
      </p:pic>
      <p:pic>
        <p:nvPicPr>
          <p:cNvPr id="12" name="Picture 11" descr="InIcon.png">
            <a:hlinkClick r:id="rId5"/>
          </p:cNvPr>
          <p:cNvPicPr>
            <a:picLocks noChangeAspect="1"/>
          </p:cNvPicPr>
          <p:nvPr/>
        </p:nvPicPr>
        <p:blipFill>
          <a:blip r:embed="rId6" cstate="print">
            <a:duotone>
              <a:schemeClr val="bg2">
                <a:shade val="45000"/>
                <a:satMod val="135000"/>
              </a:schemeClr>
              <a:prstClr val="white"/>
            </a:duotone>
          </a:blip>
          <a:stretch>
            <a:fillRect/>
          </a:stretch>
        </p:blipFill>
        <p:spPr>
          <a:xfrm>
            <a:off x="1316346" y="6592672"/>
            <a:ext cx="219290" cy="217703"/>
          </a:xfrm>
          <a:prstGeom prst="rect">
            <a:avLst/>
          </a:prstGeom>
        </p:spPr>
      </p:pic>
      <p:pic>
        <p:nvPicPr>
          <p:cNvPr id="13" name="Picture 12" descr="FBIcon.png">
            <a:hlinkClick r:id="rId7"/>
          </p:cNvPr>
          <p:cNvPicPr>
            <a:picLocks noChangeAspect="1"/>
          </p:cNvPicPr>
          <p:nvPr/>
        </p:nvPicPr>
        <p:blipFill>
          <a:blip r:embed="rId8" cstate="print">
            <a:duotone>
              <a:schemeClr val="bg2">
                <a:shade val="45000"/>
                <a:satMod val="135000"/>
              </a:schemeClr>
              <a:prstClr val="white"/>
            </a:duotone>
          </a:blip>
          <a:stretch>
            <a:fillRect/>
          </a:stretch>
        </p:blipFill>
        <p:spPr>
          <a:xfrm>
            <a:off x="1727710" y="6593314"/>
            <a:ext cx="224944" cy="226586"/>
          </a:xfrm>
          <a:prstGeom prst="rect">
            <a:avLst/>
          </a:prstGeom>
        </p:spPr>
      </p:pic>
      <p:pic>
        <p:nvPicPr>
          <p:cNvPr id="4105" name="Picture 19" descr="AJGIcon.png">
            <a:hlinkClick r:id="rId9"/>
          </p:cNvPr>
          <p:cNvPicPr>
            <a:picLocks noChangeAspect="1"/>
          </p:cNvPicPr>
          <p:nvPr/>
        </p:nvPicPr>
        <p:blipFill>
          <a:blip r:embed="rId10" cstate="print"/>
          <a:srcRect/>
          <a:stretch>
            <a:fillRect/>
          </a:stretch>
        </p:blipFill>
        <p:spPr bwMode="auto">
          <a:xfrm>
            <a:off x="904875" y="6592888"/>
            <a:ext cx="211138" cy="212725"/>
          </a:xfrm>
          <a:prstGeom prst="rect">
            <a:avLst/>
          </a:prstGeom>
          <a:noFill/>
          <a:ln w="9525">
            <a:noFill/>
            <a:miter lim="800000"/>
            <a:headEnd/>
            <a:tailEnd/>
          </a:ln>
        </p:spPr>
      </p:pic>
      <p:sp>
        <p:nvSpPr>
          <p:cNvPr id="15" name="TextBox 14"/>
          <p:cNvSpPr txBox="1"/>
          <p:nvPr/>
        </p:nvSpPr>
        <p:spPr>
          <a:xfrm>
            <a:off x="2724150" y="6542088"/>
            <a:ext cx="3743325" cy="276225"/>
          </a:xfrm>
          <a:prstGeom prst="rect">
            <a:avLst/>
          </a:prstGeom>
          <a:noFill/>
        </p:spPr>
        <p:txBody>
          <a:bodyPr>
            <a:spAutoFit/>
          </a:bodyPr>
          <a:lstStyle/>
          <a:p>
            <a:pPr>
              <a:defRPr/>
            </a:pPr>
            <a:r>
              <a:rPr lang="en-US" sz="1200" dirty="0">
                <a:cs typeface="Segoe UI" pitchFamily="34" charset="0"/>
              </a:rPr>
              <a:t>        Arthur J. Gallagher &amp; Co.  All Rights Reserved</a:t>
            </a:r>
          </a:p>
        </p:txBody>
      </p:sp>
      <p:sp>
        <p:nvSpPr>
          <p:cNvPr id="16" name="TextBox 15"/>
          <p:cNvSpPr txBox="1"/>
          <p:nvPr/>
        </p:nvSpPr>
        <p:spPr>
          <a:xfrm>
            <a:off x="6256338" y="6519863"/>
            <a:ext cx="1906587" cy="338137"/>
          </a:xfrm>
          <a:prstGeom prst="rect">
            <a:avLst/>
          </a:prstGeom>
          <a:noFill/>
        </p:spPr>
        <p:txBody>
          <a:bodyPr>
            <a:spAutoFit/>
          </a:bodyPr>
          <a:lstStyle/>
          <a:p>
            <a:pPr>
              <a:defRPr/>
            </a:pPr>
            <a:r>
              <a:rPr lang="en-US" sz="1600" dirty="0">
                <a:solidFill>
                  <a:srgbClr val="595959"/>
                </a:solidFill>
                <a:cs typeface="Segoe UI" pitchFamily="34" charset="0"/>
              </a:rPr>
              <a:t>thinking ahead</a:t>
            </a:r>
          </a:p>
        </p:txBody>
      </p:sp>
    </p:spTree>
  </p:cSld>
  <p:clrMap bg1="lt1" tx1="dk1" bg2="lt2" tx2="dk2" accent1="accent1" accent2="accent2" accent3="accent3" accent4="accent4" accent5="accent5" accent6="accent6" hlink="hlink" folHlink="folHlink"/>
  <p:sldLayoutIdLst>
    <p:sldLayoutId id="214748379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8000">
              <a:schemeClr val="tx1"/>
            </a:gs>
            <a:gs pos="100000">
              <a:srgbClr val="001D26"/>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7" name="Rectangle 6"/>
          <p:cNvSpPr/>
          <p:nvPr userDrawn="1"/>
        </p:nvSpPr>
        <p:spPr>
          <a:xfrm>
            <a:off x="2286000" y="2967335"/>
            <a:ext cx="4572000" cy="923330"/>
          </a:xfrm>
          <a:prstGeom prst="rect">
            <a:avLst/>
          </a:prstGeom>
        </p:spPr>
        <p:txBody>
          <a:bodyPr>
            <a:spAutoFit/>
          </a:bodyPr>
          <a:lstStyle/>
          <a:p>
            <a:pPr fontAlgn="auto">
              <a:spcBef>
                <a:spcPts val="0"/>
              </a:spcBef>
              <a:spcAft>
                <a:spcPts val="0"/>
              </a:spcAft>
            </a:pPr>
            <a:endParaRPr lang="en-US" sz="1800" dirty="0">
              <a:solidFill>
                <a:srgbClr val="00263E"/>
              </a:solidFill>
              <a:latin typeface="Times New Roman"/>
              <a:cs typeface="+mn-cs"/>
            </a:endParaRPr>
          </a:p>
          <a:p>
            <a:pPr fontAlgn="auto">
              <a:spcBef>
                <a:spcPts val="0"/>
              </a:spcBef>
              <a:spcAft>
                <a:spcPts val="0"/>
              </a:spcAft>
            </a:pPr>
            <a:endParaRPr lang="en-US" sz="1800" dirty="0">
              <a:solidFill>
                <a:srgbClr val="00263E"/>
              </a:solidFill>
              <a:latin typeface="Times New Roman"/>
              <a:cs typeface="+mn-cs"/>
            </a:endParaRPr>
          </a:p>
          <a:p>
            <a:pPr fontAlgn="auto">
              <a:spcBef>
                <a:spcPts val="0"/>
              </a:spcBef>
              <a:spcAft>
                <a:spcPts val="0"/>
              </a:spcAft>
            </a:pPr>
            <a:endParaRPr lang="en-US" sz="1800" dirty="0">
              <a:solidFill>
                <a:srgbClr val="00263E"/>
              </a:solidFill>
              <a:latin typeface="Times New Roman"/>
              <a:cs typeface="+mn-cs"/>
            </a:endParaRPr>
          </a:p>
        </p:txBody>
      </p:sp>
      <p:pic>
        <p:nvPicPr>
          <p:cNvPr id="2050" name="Picture 2" descr="C:\Users\sbaldino\Desktop\globe-2.png"/>
          <p:cNvPicPr>
            <a:picLocks noChangeAspect="1" noChangeArrowheads="1"/>
          </p:cNvPicPr>
          <p:nvPr userDrawn="1"/>
        </p:nvPicPr>
        <p:blipFill>
          <a:blip r:embed="rId2" cstate="print"/>
          <a:srcRect l="46609" t="14457" b="27603"/>
          <a:stretch>
            <a:fillRect/>
          </a:stretch>
        </p:blipFill>
        <p:spPr bwMode="auto">
          <a:xfrm>
            <a:off x="0" y="625033"/>
            <a:ext cx="4438649" cy="6232967"/>
          </a:xfrm>
          <a:prstGeom prst="rect">
            <a:avLst/>
          </a:prstGeom>
          <a:noFill/>
        </p:spPr>
      </p:pic>
    </p:spTree>
    <p:extLst>
      <p:ext uri="{BB962C8B-B14F-4D97-AF65-F5344CB8AC3E}">
        <p14:creationId xmlns:p14="http://schemas.microsoft.com/office/powerpoint/2010/main" val="186512009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8000">
              <a:schemeClr val="tx1"/>
            </a:gs>
            <a:gs pos="100000">
              <a:srgbClr val="001D26"/>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7" name="Rectangle 6"/>
          <p:cNvSpPr/>
          <p:nvPr userDrawn="1"/>
        </p:nvSpPr>
        <p:spPr>
          <a:xfrm>
            <a:off x="2286000" y="2967335"/>
            <a:ext cx="4572000" cy="923330"/>
          </a:xfrm>
          <a:prstGeom prst="rect">
            <a:avLst/>
          </a:prstGeom>
        </p:spPr>
        <p:txBody>
          <a:bodyPr>
            <a:spAutoFit/>
          </a:bodyPr>
          <a:lstStyle/>
          <a:p>
            <a:pPr fontAlgn="auto">
              <a:spcBef>
                <a:spcPts val="0"/>
              </a:spcBef>
              <a:spcAft>
                <a:spcPts val="0"/>
              </a:spcAft>
            </a:pPr>
            <a:endParaRPr lang="en-US" sz="1800" dirty="0">
              <a:solidFill>
                <a:srgbClr val="00263E"/>
              </a:solidFill>
              <a:latin typeface="Times New Roman"/>
              <a:cs typeface="+mn-cs"/>
            </a:endParaRPr>
          </a:p>
          <a:p>
            <a:pPr fontAlgn="auto">
              <a:spcBef>
                <a:spcPts val="0"/>
              </a:spcBef>
              <a:spcAft>
                <a:spcPts val="0"/>
              </a:spcAft>
            </a:pPr>
            <a:endParaRPr lang="en-US" sz="1800" dirty="0">
              <a:solidFill>
                <a:srgbClr val="00263E"/>
              </a:solidFill>
              <a:latin typeface="Times New Roman"/>
              <a:cs typeface="+mn-cs"/>
            </a:endParaRPr>
          </a:p>
          <a:p>
            <a:pPr fontAlgn="auto">
              <a:spcBef>
                <a:spcPts val="0"/>
              </a:spcBef>
              <a:spcAft>
                <a:spcPts val="0"/>
              </a:spcAft>
            </a:pPr>
            <a:endParaRPr lang="en-US" sz="1800" dirty="0">
              <a:solidFill>
                <a:srgbClr val="00263E"/>
              </a:solidFill>
              <a:latin typeface="Times New Roman"/>
              <a:cs typeface="+mn-cs"/>
            </a:endParaRPr>
          </a:p>
        </p:txBody>
      </p:sp>
      <p:pic>
        <p:nvPicPr>
          <p:cNvPr id="2050" name="Picture 2" descr="C:\Users\sbaldino\Desktop\globe-2.png"/>
          <p:cNvPicPr>
            <a:picLocks noChangeAspect="1" noChangeArrowheads="1"/>
          </p:cNvPicPr>
          <p:nvPr userDrawn="1"/>
        </p:nvPicPr>
        <p:blipFill>
          <a:blip r:embed="rId5" cstate="print"/>
          <a:srcRect l="46609" t="14457" b="27603"/>
          <a:stretch>
            <a:fillRect/>
          </a:stretch>
        </p:blipFill>
        <p:spPr bwMode="auto">
          <a:xfrm>
            <a:off x="0" y="625033"/>
            <a:ext cx="4438649" cy="6232967"/>
          </a:xfrm>
          <a:prstGeom prst="rect">
            <a:avLst/>
          </a:prstGeom>
          <a:noFill/>
        </p:spPr>
      </p:pic>
    </p:spTree>
    <p:extLst>
      <p:ext uri="{BB962C8B-B14F-4D97-AF65-F5344CB8AC3E}">
        <p14:creationId xmlns:p14="http://schemas.microsoft.com/office/powerpoint/2010/main" val="3123311860"/>
      </p:ext>
    </p:extLst>
  </p:cSld>
  <p:clrMap bg1="lt1" tx1="dk1" bg2="lt2" tx2="dk2" accent1="accent1" accent2="accent2" accent3="accent3" accent4="accent4" accent5="accent5" accent6="accent6" hlink="hlink" folHlink="folHlink"/>
  <p:sldLayoutIdLst>
    <p:sldLayoutId id="2147483802" r:id="rId1"/>
    <p:sldLayoutId id="2147483804" r:id="rId2"/>
    <p:sldLayoutId id="214748380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globe2b.png"/>
          <p:cNvPicPr>
            <a:picLocks noChangeAspect="1"/>
          </p:cNvPicPr>
          <p:nvPr userDrawn="1"/>
        </p:nvPicPr>
        <p:blipFill>
          <a:blip r:embed="rId8">
            <a:lum contrast="-100000"/>
          </a:blip>
          <a:srcRect l="46323" t="14604" b="30876"/>
          <a:stretch>
            <a:fillRect/>
          </a:stretch>
        </p:blipFill>
        <p:spPr>
          <a:xfrm>
            <a:off x="0" y="883920"/>
            <a:ext cx="4545360" cy="5974080"/>
          </a:xfrm>
          <a:prstGeom prst="rect">
            <a:avLst/>
          </a:prstGeom>
        </p:spPr>
      </p:pic>
      <p:sp>
        <p:nvSpPr>
          <p:cNvPr id="7" name="Rectangle 6"/>
          <p:cNvSpPr/>
          <p:nvPr userDrawn="1"/>
        </p:nvSpPr>
        <p:spPr>
          <a:xfrm>
            <a:off x="2286000" y="2967335"/>
            <a:ext cx="4572000" cy="923330"/>
          </a:xfrm>
          <a:prstGeom prst="rect">
            <a:avLst/>
          </a:prstGeom>
        </p:spPr>
        <p:txBody>
          <a:bodyPr>
            <a:spAutoFit/>
          </a:bodyPr>
          <a:lstStyle/>
          <a:p>
            <a:pPr defTabSz="457200" fontAlgn="auto">
              <a:spcBef>
                <a:spcPts val="0"/>
              </a:spcBef>
              <a:spcAft>
                <a:spcPts val="0"/>
              </a:spcAft>
            </a:pPr>
            <a:endParaRPr lang="en-US" sz="1800" dirty="0" smtClean="0">
              <a:solidFill>
                <a:srgbClr val="000000"/>
              </a:solidFill>
              <a:latin typeface="Times New Roman"/>
              <a:cs typeface="+mn-cs"/>
            </a:endParaRPr>
          </a:p>
          <a:p>
            <a:pPr defTabSz="457200" fontAlgn="auto">
              <a:spcBef>
                <a:spcPts val="0"/>
              </a:spcBef>
              <a:spcAft>
                <a:spcPts val="0"/>
              </a:spcAft>
            </a:pPr>
            <a:endParaRPr lang="en-US" sz="1800" dirty="0" smtClean="0">
              <a:solidFill>
                <a:srgbClr val="000000"/>
              </a:solidFill>
              <a:latin typeface="Times New Roman"/>
              <a:cs typeface="+mn-cs"/>
            </a:endParaRPr>
          </a:p>
          <a:p>
            <a:pPr defTabSz="457200" fontAlgn="auto">
              <a:spcBef>
                <a:spcPts val="0"/>
              </a:spcBef>
              <a:spcAft>
                <a:spcPts val="0"/>
              </a:spcAft>
            </a:pPr>
            <a:endParaRPr lang="en-US" sz="1800" dirty="0" smtClean="0">
              <a:solidFill>
                <a:srgbClr val="000000"/>
              </a:solidFill>
              <a:latin typeface="Times New Roman"/>
              <a:cs typeface="+mn-cs"/>
            </a:endParaRPr>
          </a:p>
        </p:txBody>
      </p:sp>
      <p:sp>
        <p:nvSpPr>
          <p:cNvPr id="4" name="TextBox 3"/>
          <p:cNvSpPr txBox="1"/>
          <p:nvPr userDrawn="1"/>
        </p:nvSpPr>
        <p:spPr>
          <a:xfrm>
            <a:off x="383" y="6536808"/>
            <a:ext cx="1243202" cy="184666"/>
          </a:xfrm>
          <a:prstGeom prst="rect">
            <a:avLst/>
          </a:prstGeom>
          <a:noFill/>
        </p:spPr>
        <p:txBody>
          <a:bodyPr wrap="square" rtlCol="0">
            <a:spAutoFit/>
          </a:bodyPr>
          <a:lstStyle/>
          <a:p>
            <a:pPr defTabSz="457200" fontAlgn="auto">
              <a:spcBef>
                <a:spcPts val="0"/>
              </a:spcBef>
              <a:spcAft>
                <a:spcPts val="0"/>
              </a:spcAft>
            </a:pPr>
            <a:r>
              <a:rPr lang="en-US" sz="600" dirty="0" smtClean="0">
                <a:solidFill>
                  <a:srgbClr val="FFFFFF">
                    <a:lumMod val="65000"/>
                  </a:srgbClr>
                </a:solidFill>
                <a:latin typeface="Times New Roman"/>
                <a:cs typeface="+mn-cs"/>
              </a:rPr>
              <a:t>15BSD\#28629A</a:t>
            </a:r>
            <a:endParaRPr lang="en-US" sz="600" dirty="0">
              <a:solidFill>
                <a:srgbClr val="FFFFFF">
                  <a:lumMod val="65000"/>
                </a:srgbClr>
              </a:solidFill>
              <a:latin typeface="Times New Roman"/>
              <a:cs typeface="+mn-cs"/>
            </a:endParaRPr>
          </a:p>
        </p:txBody>
      </p:sp>
    </p:spTree>
    <p:extLst>
      <p:ext uri="{BB962C8B-B14F-4D97-AF65-F5344CB8AC3E}">
        <p14:creationId xmlns:p14="http://schemas.microsoft.com/office/powerpoint/2010/main" val="277676399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globe2b.png"/>
          <p:cNvPicPr>
            <a:picLocks noChangeAspect="1"/>
          </p:cNvPicPr>
          <p:nvPr userDrawn="1"/>
        </p:nvPicPr>
        <p:blipFill>
          <a:blip r:embed="rId9">
            <a:lum contrast="-100000"/>
          </a:blip>
          <a:srcRect l="40963" t="15909" b="43773"/>
          <a:stretch>
            <a:fillRect/>
          </a:stretch>
        </p:blipFill>
        <p:spPr>
          <a:xfrm rot="10800000">
            <a:off x="6015106" y="1"/>
            <a:ext cx="3128895" cy="2764970"/>
          </a:xfrm>
          <a:prstGeom prst="rect">
            <a:avLst/>
          </a:prstGeom>
        </p:spPr>
      </p:pic>
      <p:sp>
        <p:nvSpPr>
          <p:cNvPr id="2" name="Title Placeholder 1"/>
          <p:cNvSpPr>
            <a:spLocks noGrp="1"/>
          </p:cNvSpPr>
          <p:nvPr>
            <p:ph type="title"/>
          </p:nvPr>
        </p:nvSpPr>
        <p:spPr>
          <a:xfrm>
            <a:off x="457200" y="274637"/>
            <a:ext cx="8229600" cy="1128861"/>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39431"/>
            <a:ext cx="8229600" cy="424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txBox="1">
            <a:spLocks/>
          </p:cNvSpPr>
          <p:nvPr userDrawn="1"/>
        </p:nvSpPr>
        <p:spPr>
          <a:xfrm>
            <a:off x="4603569" y="6356351"/>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dirty="0">
                <a:solidFill>
                  <a:srgbClr val="00263E">
                    <a:tint val="75000"/>
                  </a:srgbClr>
                </a:solidFill>
              </a:rPr>
              <a:t> © 2015 ARTHUR J. GALLAGHER &amp; CO.  |  BUSINESS WITHOUT BARRIERS™</a:t>
            </a:r>
          </a:p>
        </p:txBody>
      </p:sp>
      <p:pic>
        <p:nvPicPr>
          <p:cNvPr id="10" name="Picture 9" descr="Orange-Marker-Line.png"/>
          <p:cNvPicPr>
            <a:picLocks/>
          </p:cNvPicPr>
          <p:nvPr userDrawn="1"/>
        </p:nvPicPr>
        <p:blipFill>
          <a:blip r:embed="rId10"/>
          <a:stretch>
            <a:fillRect/>
          </a:stretch>
        </p:blipFill>
        <p:spPr>
          <a:xfrm>
            <a:off x="0" y="6812280"/>
            <a:ext cx="9144000" cy="45720"/>
          </a:xfrm>
          <a:prstGeom prst="rect">
            <a:avLst/>
          </a:prstGeom>
          <a:effectLst>
            <a:outerShdw blurRad="50800" dist="38100" dir="16200000" rotWithShape="0">
              <a:prstClr val="black">
                <a:alpha val="40000"/>
              </a:prstClr>
            </a:outerShdw>
          </a:effectLst>
        </p:spPr>
      </p:pic>
      <p:sp>
        <p:nvSpPr>
          <p:cNvPr id="9" name="TextBox 8"/>
          <p:cNvSpPr txBox="1"/>
          <p:nvPr userDrawn="1"/>
        </p:nvSpPr>
        <p:spPr>
          <a:xfrm>
            <a:off x="8367714" y="6356350"/>
            <a:ext cx="323849" cy="365125"/>
          </a:xfrm>
          <a:prstGeom prst="rect">
            <a:avLst/>
          </a:prstGeom>
        </p:spPr>
        <p:txBody>
          <a:bodyPr vert="horz" lIns="91440" tIns="45720" rIns="91440" bIns="45720" rtlCol="0" anchor="ctr"/>
          <a:lstStyle/>
          <a:p>
            <a:pPr algn="ctr" defTabSz="457200" fontAlgn="auto">
              <a:spcBef>
                <a:spcPts val="0"/>
              </a:spcBef>
              <a:spcAft>
                <a:spcPts val="0"/>
              </a:spcAft>
            </a:pPr>
            <a:fld id="{8BA08932-23D9-42E7-9371-6007F82543F4}" type="slidenum">
              <a:rPr lang="en-US" sz="800" smtClean="0">
                <a:solidFill>
                  <a:srgbClr val="EA7600"/>
                </a:solidFill>
                <a:latin typeface="Arial"/>
                <a:cs typeface="+mn-cs"/>
              </a:rPr>
              <a:pPr algn="ctr" defTabSz="457200" fontAlgn="auto">
                <a:spcBef>
                  <a:spcPts val="0"/>
                </a:spcBef>
                <a:spcAft>
                  <a:spcPts val="0"/>
                </a:spcAft>
              </a:pPr>
              <a:t>‹#›</a:t>
            </a:fld>
            <a:endParaRPr lang="en-US" sz="800" dirty="0" smtClean="0">
              <a:solidFill>
                <a:srgbClr val="EA7600"/>
              </a:solidFill>
              <a:latin typeface="Arial"/>
              <a:cs typeface="+mn-cs"/>
            </a:endParaRPr>
          </a:p>
        </p:txBody>
      </p:sp>
      <p:sp>
        <p:nvSpPr>
          <p:cNvPr id="15" name="TextBox 14"/>
          <p:cNvSpPr txBox="1"/>
          <p:nvPr userDrawn="1"/>
        </p:nvSpPr>
        <p:spPr>
          <a:xfrm>
            <a:off x="383" y="6536808"/>
            <a:ext cx="1243202" cy="184666"/>
          </a:xfrm>
          <a:prstGeom prst="rect">
            <a:avLst/>
          </a:prstGeom>
          <a:noFill/>
        </p:spPr>
        <p:txBody>
          <a:bodyPr wrap="square" rtlCol="0">
            <a:spAutoFit/>
          </a:bodyPr>
          <a:lstStyle/>
          <a:p>
            <a:pPr defTabSz="457200" fontAlgn="auto">
              <a:spcBef>
                <a:spcPts val="0"/>
              </a:spcBef>
              <a:spcAft>
                <a:spcPts val="0"/>
              </a:spcAft>
            </a:pPr>
            <a:r>
              <a:rPr lang="en-US" sz="600" dirty="0" smtClean="0">
                <a:solidFill>
                  <a:srgbClr val="FFFFFF">
                    <a:lumMod val="65000"/>
                  </a:srgbClr>
                </a:solidFill>
                <a:latin typeface="Arial"/>
                <a:cs typeface="+mn-cs"/>
              </a:rPr>
              <a:t>15BSD\#28629A</a:t>
            </a:r>
            <a:endParaRPr lang="en-US" sz="600" dirty="0">
              <a:solidFill>
                <a:srgbClr val="FFFFFF">
                  <a:lumMod val="65000"/>
                </a:srgbClr>
              </a:solidFill>
              <a:latin typeface="Arial"/>
              <a:cs typeface="+mn-cs"/>
            </a:endParaRPr>
          </a:p>
        </p:txBody>
      </p:sp>
    </p:spTree>
    <p:extLst>
      <p:ext uri="{BB962C8B-B14F-4D97-AF65-F5344CB8AC3E}">
        <p14:creationId xmlns:p14="http://schemas.microsoft.com/office/powerpoint/2010/main" val="115980317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20" r:id="rId5"/>
    <p:sldLayoutId id="2147483826" r:id="rId6"/>
    <p:sldLayoutId id="214748382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4400" kern="1200">
          <a:solidFill>
            <a:srgbClr val="666666"/>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263E"/>
          </a:solidFill>
          <a:latin typeface="Times New Roman"/>
          <a:ea typeface="+mn-ea"/>
          <a:cs typeface="Times New Roman"/>
        </a:defRPr>
      </a:lvl1pPr>
      <a:lvl2pPr marL="742950" indent="-285750" algn="l" defTabSz="457200" rtl="0" eaLnBrk="1" latinLnBrk="0" hangingPunct="1">
        <a:spcBef>
          <a:spcPct val="20000"/>
        </a:spcBef>
        <a:buFont typeface="Arial"/>
        <a:buChar char="–"/>
        <a:defRPr sz="2400" kern="1200">
          <a:solidFill>
            <a:srgbClr val="00263E"/>
          </a:solidFill>
          <a:latin typeface="Times New Roman"/>
          <a:ea typeface="+mn-ea"/>
          <a:cs typeface="Times New Roman"/>
        </a:defRPr>
      </a:lvl2pPr>
      <a:lvl3pPr marL="1031875" indent="-230188" algn="l" defTabSz="457200" rtl="0" eaLnBrk="1" latinLnBrk="0" hangingPunct="1">
        <a:spcBef>
          <a:spcPct val="20000"/>
        </a:spcBef>
        <a:buFont typeface="Arial"/>
        <a:buChar char="•"/>
        <a:defRPr sz="2200" kern="1200">
          <a:solidFill>
            <a:srgbClr val="00263E"/>
          </a:solidFill>
          <a:latin typeface="Times New Roman"/>
          <a:ea typeface="+mn-ea"/>
          <a:cs typeface="Times New Roman"/>
        </a:defRPr>
      </a:lvl3pPr>
      <a:lvl4pPr marL="1255713" indent="-223838" algn="l" defTabSz="457200" rtl="0" eaLnBrk="1" latinLnBrk="0" hangingPunct="1">
        <a:spcBef>
          <a:spcPct val="20000"/>
        </a:spcBef>
        <a:buFont typeface="Arial"/>
        <a:buChar char="–"/>
        <a:defRPr sz="2000" kern="1200">
          <a:solidFill>
            <a:srgbClr val="00263E"/>
          </a:solidFill>
          <a:latin typeface="Times New Roman"/>
          <a:ea typeface="+mn-ea"/>
          <a:cs typeface="Times New Roman"/>
        </a:defRPr>
      </a:lvl4pPr>
      <a:lvl5pPr marL="1485900" indent="-230188" algn="l" defTabSz="457200" rtl="0" eaLnBrk="1" latinLnBrk="0" hangingPunct="1">
        <a:spcBef>
          <a:spcPct val="20000"/>
        </a:spcBef>
        <a:buFont typeface="Arial"/>
        <a:buChar char="»"/>
        <a:defRPr sz="2000" kern="1200">
          <a:solidFill>
            <a:srgbClr val="00263E"/>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8000">
              <a:schemeClr val="tx1"/>
            </a:gs>
            <a:gs pos="100000">
              <a:srgbClr val="001D26"/>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7" name="Rectangle 6"/>
          <p:cNvSpPr/>
          <p:nvPr userDrawn="1"/>
        </p:nvSpPr>
        <p:spPr>
          <a:xfrm>
            <a:off x="2286000" y="2967335"/>
            <a:ext cx="4572000" cy="923330"/>
          </a:xfrm>
          <a:prstGeom prst="rect">
            <a:avLst/>
          </a:prstGeom>
        </p:spPr>
        <p:txBody>
          <a:bodyPr>
            <a:spAutoFit/>
          </a:bodyPr>
          <a:lstStyle/>
          <a:p>
            <a:pPr fontAlgn="auto">
              <a:spcBef>
                <a:spcPts val="0"/>
              </a:spcBef>
              <a:spcAft>
                <a:spcPts val="0"/>
              </a:spcAft>
            </a:pPr>
            <a:endParaRPr lang="en-US" sz="1800" dirty="0">
              <a:solidFill>
                <a:srgbClr val="00263E"/>
              </a:solidFill>
              <a:latin typeface="Times New Roman"/>
              <a:cs typeface="+mn-cs"/>
            </a:endParaRPr>
          </a:p>
          <a:p>
            <a:pPr fontAlgn="auto">
              <a:spcBef>
                <a:spcPts val="0"/>
              </a:spcBef>
              <a:spcAft>
                <a:spcPts val="0"/>
              </a:spcAft>
            </a:pPr>
            <a:endParaRPr lang="en-US" sz="1800" dirty="0">
              <a:solidFill>
                <a:srgbClr val="00263E"/>
              </a:solidFill>
              <a:latin typeface="Times New Roman"/>
              <a:cs typeface="+mn-cs"/>
            </a:endParaRPr>
          </a:p>
          <a:p>
            <a:pPr fontAlgn="auto">
              <a:spcBef>
                <a:spcPts val="0"/>
              </a:spcBef>
              <a:spcAft>
                <a:spcPts val="0"/>
              </a:spcAft>
            </a:pPr>
            <a:endParaRPr lang="en-US" sz="1800" dirty="0">
              <a:solidFill>
                <a:srgbClr val="00263E"/>
              </a:solidFill>
              <a:latin typeface="Times New Roman"/>
              <a:cs typeface="+mn-cs"/>
            </a:endParaRPr>
          </a:p>
        </p:txBody>
      </p:sp>
      <p:pic>
        <p:nvPicPr>
          <p:cNvPr id="2050" name="Picture 2" descr="C:\Users\sbaldino\Desktop\globe-2.png"/>
          <p:cNvPicPr>
            <a:picLocks noChangeAspect="1" noChangeArrowheads="1"/>
          </p:cNvPicPr>
          <p:nvPr userDrawn="1"/>
        </p:nvPicPr>
        <p:blipFill>
          <a:blip r:embed="rId6" cstate="print"/>
          <a:srcRect l="46609" t="14457" b="27603"/>
          <a:stretch>
            <a:fillRect/>
          </a:stretch>
        </p:blipFill>
        <p:spPr bwMode="auto">
          <a:xfrm>
            <a:off x="0" y="625033"/>
            <a:ext cx="4438649" cy="6232967"/>
          </a:xfrm>
          <a:prstGeom prst="rect">
            <a:avLst/>
          </a:prstGeom>
          <a:noFill/>
        </p:spPr>
      </p:pic>
    </p:spTree>
    <p:extLst>
      <p:ext uri="{BB962C8B-B14F-4D97-AF65-F5344CB8AC3E}">
        <p14:creationId xmlns:p14="http://schemas.microsoft.com/office/powerpoint/2010/main" val="34234916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61999" y="3479800"/>
            <a:ext cx="7697173" cy="1020514"/>
          </a:xfrm>
        </p:spPr>
        <p:txBody>
          <a:bodyPr>
            <a:normAutofit fontScale="90000"/>
          </a:bodyPr>
          <a:lstStyle/>
          <a:p>
            <a:pPr algn="ctr"/>
            <a:r>
              <a:rPr lang="en-US" b="1" dirty="0">
                <a:latin typeface="Calibri" panose="020F0502020204030204" pitchFamily="34" charset="0"/>
              </a:rPr>
              <a:t/>
            </a:r>
            <a:br>
              <a:rPr lang="en-US" b="1" dirty="0">
                <a:latin typeface="Calibri" panose="020F0502020204030204" pitchFamily="34" charset="0"/>
              </a:rPr>
            </a:br>
            <a:r>
              <a:rPr lang="en-US" b="1" dirty="0" smtClean="0">
                <a:latin typeface="Calibri" panose="020F0502020204030204" pitchFamily="34" charset="0"/>
              </a:rPr>
              <a:t/>
            </a:r>
            <a:br>
              <a:rPr lang="en-US" b="1" dirty="0" smtClean="0">
                <a:latin typeface="Calibri" panose="020F0502020204030204" pitchFamily="34" charset="0"/>
              </a:rPr>
            </a:br>
            <a:r>
              <a:rPr lang="en-US" b="1" dirty="0">
                <a:latin typeface="Calibri" panose="020F0502020204030204" pitchFamily="34" charset="0"/>
              </a:rPr>
              <a:t/>
            </a:r>
            <a:br>
              <a:rPr lang="en-US" b="1" dirty="0">
                <a:latin typeface="Calibri" panose="020F0502020204030204" pitchFamily="34" charset="0"/>
              </a:rPr>
            </a:br>
            <a:r>
              <a:rPr lang="en-US" b="1" dirty="0" smtClean="0">
                <a:latin typeface="Calibri" panose="020F0502020204030204" pitchFamily="34" charset="0"/>
              </a:rPr>
              <a:t/>
            </a:r>
            <a:br>
              <a:rPr lang="en-US" b="1" dirty="0" smtClean="0">
                <a:latin typeface="Calibri" panose="020F0502020204030204" pitchFamily="34" charset="0"/>
              </a:rPr>
            </a:br>
            <a:r>
              <a:rPr lang="en-US" b="1" dirty="0" smtClean="0">
                <a:latin typeface="Calibri" panose="020F0502020204030204" pitchFamily="34" charset="0"/>
              </a:rPr>
              <a:t>2018-2019 Executive Risk</a:t>
            </a:r>
            <a:br>
              <a:rPr lang="en-US" b="1" dirty="0" smtClean="0">
                <a:latin typeface="Calibri" panose="020F0502020204030204" pitchFamily="34" charset="0"/>
              </a:rPr>
            </a:br>
            <a:r>
              <a:rPr lang="en-US" b="1" dirty="0" smtClean="0">
                <a:latin typeface="Calibri" panose="020F0502020204030204" pitchFamily="34" charset="0"/>
              </a:rPr>
              <a:t> Pre-Renewal Discussion</a:t>
            </a:r>
            <a:endParaRPr lang="en-US" b="1" dirty="0">
              <a:latin typeface="Calibri" panose="020F0502020204030204" pitchFamily="34" charset="0"/>
            </a:endParaRPr>
          </a:p>
        </p:txBody>
      </p:sp>
      <p:sp>
        <p:nvSpPr>
          <p:cNvPr id="8" name="Subtitle 7"/>
          <p:cNvSpPr>
            <a:spLocks noGrp="1"/>
          </p:cNvSpPr>
          <p:nvPr>
            <p:ph type="subTitle" idx="1"/>
          </p:nvPr>
        </p:nvSpPr>
        <p:spPr>
          <a:xfrm>
            <a:off x="623275" y="5265790"/>
            <a:ext cx="5546373" cy="595329"/>
          </a:xfrm>
        </p:spPr>
        <p:txBody>
          <a:bodyPr/>
          <a:lstStyle/>
          <a:p>
            <a:r>
              <a:rPr lang="en-US" b="1" dirty="0" smtClean="0"/>
              <a:t>July 6, 2018</a:t>
            </a:r>
            <a:endParaRPr lang="en-US" b="1" dirty="0"/>
          </a:p>
        </p:txBody>
      </p:sp>
      <p:pic>
        <p:nvPicPr>
          <p:cNvPr id="1026" name="Picture 1" descr="SORM-logo-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860" y="2030981"/>
            <a:ext cx="3209027" cy="97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01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25992" y="198408"/>
            <a:ext cx="8784646" cy="569343"/>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3600" kern="1200">
                <a:solidFill>
                  <a:srgbClr val="666666"/>
                </a:solidFill>
                <a:latin typeface="+mj-lt"/>
                <a:ea typeface="+mj-ea"/>
                <a:cs typeface="+mj-cs"/>
              </a:defRPr>
            </a:lvl1pPr>
          </a:lstStyle>
          <a:p>
            <a:r>
              <a:rPr lang="en-US" sz="2400" b="1" dirty="0" smtClean="0">
                <a:solidFill>
                  <a:schemeClr val="tx1"/>
                </a:solidFill>
                <a:latin typeface="Times New Roman" panose="02020603050405020304" pitchFamily="18" charset="0"/>
                <a:cs typeface="Times New Roman" panose="02020603050405020304" pitchFamily="18" charset="0"/>
              </a:rPr>
              <a:t>Limits Benchmarking – Educators Legal Liability  FTE</a:t>
            </a:r>
          </a:p>
        </p:txBody>
      </p:sp>
      <p:sp>
        <p:nvSpPr>
          <p:cNvPr id="9" name="Content Placeholder 2"/>
          <p:cNvSpPr>
            <a:spLocks/>
          </p:cNvSpPr>
          <p:nvPr/>
        </p:nvSpPr>
        <p:spPr bwMode="auto">
          <a:xfrm>
            <a:off x="224287" y="871268"/>
            <a:ext cx="6823494" cy="345056"/>
          </a:xfrm>
          <a:prstGeom prst="rect">
            <a:avLst/>
          </a:prstGeom>
          <a:noFill/>
          <a:ln w="9525">
            <a:noFill/>
            <a:miter lim="800000"/>
            <a:headEnd/>
            <a:tailEnd/>
          </a:ln>
        </p:spPr>
        <p:txBody>
          <a:bodyPr/>
          <a:lstStyle/>
          <a:p>
            <a:pPr algn="just" eaLnBrk="0" hangingPunct="0">
              <a:spcBef>
                <a:spcPct val="20000"/>
              </a:spcBef>
              <a:buClr>
                <a:schemeClr val="accent1"/>
              </a:buClr>
            </a:pPr>
            <a:r>
              <a:rPr lang="en-US" sz="1100" dirty="0" smtClean="0">
                <a:solidFill>
                  <a:srgbClr val="595959"/>
                </a:solidFill>
                <a:latin typeface="+mn-lt"/>
                <a:cs typeface="Times New Roman" panose="02020603050405020304" pitchFamily="18" charset="0"/>
              </a:rPr>
              <a:t>These benchmarking results come from the 2016 Liability Benchmark Report created by the AJG Higher Education Practice, in which </a:t>
            </a:r>
            <a:r>
              <a:rPr lang="en-US" sz="1100" b="1" dirty="0" smtClean="0">
                <a:solidFill>
                  <a:schemeClr val="accent1"/>
                </a:solidFill>
                <a:latin typeface="+mn-lt"/>
                <a:cs typeface="Times New Roman" panose="02020603050405020304" pitchFamily="18" charset="0"/>
              </a:rPr>
              <a:t>53 public, 4-year universities </a:t>
            </a:r>
            <a:r>
              <a:rPr lang="en-US" sz="1100" dirty="0" smtClean="0">
                <a:solidFill>
                  <a:schemeClr val="accent1"/>
                </a:solidFill>
                <a:latin typeface="+mn-lt"/>
                <a:cs typeface="Times New Roman" panose="02020603050405020304" pitchFamily="18" charset="0"/>
              </a:rPr>
              <a:t> </a:t>
            </a:r>
            <a:r>
              <a:rPr lang="en-US" sz="1100" dirty="0" smtClean="0">
                <a:solidFill>
                  <a:srgbClr val="595959"/>
                </a:solidFill>
                <a:latin typeface="+mn-lt"/>
                <a:cs typeface="Times New Roman" panose="02020603050405020304" pitchFamily="18" charset="0"/>
              </a:rPr>
              <a:t>were surveyed. </a:t>
            </a:r>
            <a:endParaRPr lang="en-US" sz="1100" dirty="0">
              <a:solidFill>
                <a:srgbClr val="595959"/>
              </a:solidFill>
              <a:latin typeface="+mn-lt"/>
              <a:cs typeface="Times New Roman" panose="02020603050405020304" pitchFamily="18" charset="0"/>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9"/>
          <a:stretch/>
        </p:blipFill>
        <p:spPr bwMode="auto">
          <a:xfrm>
            <a:off x="1531135" y="1396089"/>
            <a:ext cx="6081730" cy="402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p:cNvSpPr>
          <p:nvPr/>
        </p:nvSpPr>
        <p:spPr bwMode="auto">
          <a:xfrm>
            <a:off x="1531135" y="5522847"/>
            <a:ext cx="6081730" cy="869329"/>
          </a:xfrm>
          <a:prstGeom prst="rect">
            <a:avLst/>
          </a:prstGeom>
          <a:solidFill>
            <a:srgbClr val="00263E"/>
          </a:solidFill>
          <a:ln w="9525">
            <a:noFill/>
            <a:miter lim="800000"/>
            <a:headEnd/>
            <a:tailEnd/>
          </a:ln>
        </p:spPr>
        <p:txBody>
          <a:bodyPr/>
          <a:lstStyle/>
          <a:p>
            <a:pPr algn="ctr" eaLnBrk="0" hangingPunct="0">
              <a:spcBef>
                <a:spcPct val="20000"/>
              </a:spcBef>
              <a:buClr>
                <a:schemeClr val="accent1"/>
              </a:buClr>
            </a:pPr>
            <a:r>
              <a:rPr lang="en-US" sz="1200" dirty="0">
                <a:solidFill>
                  <a:schemeClr val="bg1"/>
                </a:solidFill>
                <a:latin typeface="Times New Roman" panose="02020603050405020304" pitchFamily="18" charset="0"/>
                <a:cs typeface="Times New Roman" panose="02020603050405020304" pitchFamily="18" charset="0"/>
              </a:rPr>
              <a:t>As might be expected, the mean limits for ELL rise as an institution gets bigger, although the lower median for large </a:t>
            </a:r>
            <a:r>
              <a:rPr lang="en-US" sz="1200" dirty="0" smtClean="0">
                <a:solidFill>
                  <a:schemeClr val="bg1"/>
                </a:solidFill>
                <a:latin typeface="Times New Roman" panose="02020603050405020304" pitchFamily="18" charset="0"/>
                <a:cs typeface="Times New Roman" panose="02020603050405020304" pitchFamily="18" charset="0"/>
              </a:rPr>
              <a:t>schools indicates </a:t>
            </a:r>
            <a:r>
              <a:rPr lang="en-US" sz="1200" dirty="0">
                <a:solidFill>
                  <a:schemeClr val="bg1"/>
                </a:solidFill>
                <a:latin typeface="Times New Roman" panose="02020603050405020304" pitchFamily="18" charset="0"/>
                <a:cs typeface="Times New Roman" panose="02020603050405020304" pitchFamily="18" charset="0"/>
              </a:rPr>
              <a:t>many of them do not carry coverage. (This is exhibited by mode of 0 for those schools too, indicating the </a:t>
            </a:r>
            <a:r>
              <a:rPr lang="en-US" sz="1200" dirty="0" smtClean="0">
                <a:solidFill>
                  <a:schemeClr val="bg1"/>
                </a:solidFill>
                <a:latin typeface="Times New Roman" panose="02020603050405020304" pitchFamily="18" charset="0"/>
                <a:cs typeface="Times New Roman" panose="02020603050405020304" pitchFamily="18" charset="0"/>
              </a:rPr>
              <a:t>most common </a:t>
            </a:r>
            <a:r>
              <a:rPr lang="en-US" sz="1200" dirty="0">
                <a:solidFill>
                  <a:schemeClr val="bg1"/>
                </a:solidFill>
                <a:latin typeface="Times New Roman" panose="02020603050405020304" pitchFamily="18" charset="0"/>
                <a:cs typeface="Times New Roman" panose="02020603050405020304" pitchFamily="18" charset="0"/>
              </a:rPr>
              <a:t>condition is for them to forego ELL coverage.)</a:t>
            </a:r>
          </a:p>
        </p:txBody>
      </p:sp>
      <p:sp>
        <p:nvSpPr>
          <p:cNvPr id="2" name="Rectangle 1"/>
          <p:cNvSpPr/>
          <p:nvPr/>
        </p:nvSpPr>
        <p:spPr>
          <a:xfrm>
            <a:off x="6037118" y="4436918"/>
            <a:ext cx="197427" cy="124691"/>
          </a:xfrm>
          <a:prstGeom prst="rect">
            <a:avLst/>
          </a:prstGeom>
          <a:solidFill>
            <a:srgbClr val="DDDDDD"/>
          </a:solidFill>
          <a:ln>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67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8189" y="162494"/>
            <a:ext cx="8229600" cy="1128861"/>
          </a:xfrm>
        </p:spPr>
        <p:txBody>
          <a:bodyPr>
            <a:normAutofit/>
          </a:bodyPr>
          <a:lstStyle/>
          <a:p>
            <a:r>
              <a:rPr lang="en-US" sz="2400" b="1" dirty="0" smtClean="0">
                <a:solidFill>
                  <a:schemeClr val="tx1"/>
                </a:solidFill>
              </a:rPr>
              <a:t>Limits Analysis for Non Profit and Public Entity Risks- </a:t>
            </a:r>
            <a:r>
              <a:rPr lang="en-US" sz="2400" b="1" u="sng" dirty="0" smtClean="0">
                <a:solidFill>
                  <a:schemeClr val="tx1"/>
                </a:solidFill>
              </a:rPr>
              <a:t>Directors and Officers Liability</a:t>
            </a:r>
            <a:endParaRPr lang="en-US" sz="2400" b="1" u="sng" dirty="0">
              <a:solidFill>
                <a:schemeClr val="tx1"/>
              </a:solidFill>
            </a:endParaRPr>
          </a:p>
        </p:txBody>
      </p:sp>
      <p:sp>
        <p:nvSpPr>
          <p:cNvPr id="9" name="Text Placeholder 8"/>
          <p:cNvSpPr>
            <a:spLocks noGrp="1"/>
          </p:cNvSpPr>
          <p:nvPr>
            <p:ph type="body" sz="quarter" idx="14"/>
          </p:nvPr>
        </p:nvSpPr>
        <p:spPr/>
        <p:txBody>
          <a:bodyPr/>
          <a:lstStyle/>
          <a:p>
            <a:r>
              <a:rPr lang="en-US" sz="1100" dirty="0" smtClean="0"/>
              <a:t>Source- 2017 </a:t>
            </a:r>
            <a:r>
              <a:rPr lang="en-US" sz="1100" dirty="0" err="1" smtClean="0"/>
              <a:t>Advisen</a:t>
            </a:r>
            <a:endParaRPr lang="en-US" sz="1100" dirty="0"/>
          </a:p>
        </p:txBody>
      </p:sp>
      <p:sp>
        <p:nvSpPr>
          <p:cNvPr id="4" name="Slide Number Placeholder 3"/>
          <p:cNvSpPr>
            <a:spLocks noGrp="1"/>
          </p:cNvSpPr>
          <p:nvPr>
            <p:ph type="sldNum" sz="quarter" idx="4294967295"/>
          </p:nvPr>
        </p:nvSpPr>
        <p:spPr>
          <a:xfrm>
            <a:off x="8777288" y="6408738"/>
            <a:ext cx="366712" cy="365125"/>
          </a:xfrm>
          <a:prstGeom prst="rect">
            <a:avLst/>
          </a:prstGeom>
        </p:spPr>
        <p:txBody>
          <a:bodyPr/>
          <a:lstStyle/>
          <a:p>
            <a:pPr>
              <a:defRPr/>
            </a:pPr>
            <a:r>
              <a:rPr lang="en-US" smtClean="0"/>
              <a:t>Page | </a:t>
            </a:r>
            <a:fld id="{598E33A4-13B5-4BE4-B973-19CA42ABC221}" type="slidenum">
              <a:rPr lang="en-US" smtClean="0"/>
              <a:pPr>
                <a:defRPr/>
              </a:pPr>
              <a:t>11</a:t>
            </a:fld>
            <a:endParaRPr lang="en-US" dirty="0"/>
          </a:p>
        </p:txBody>
      </p:sp>
      <p:pic>
        <p:nvPicPr>
          <p:cNvPr id="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19647"/>
            <a:ext cx="3952875" cy="2726781"/>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Grp="1" noChangeAspect="1" noChangeArrowheads="1"/>
          </p:cNvPicPr>
          <p:nvPr>
            <p:ph idx="13"/>
          </p:nvPr>
        </p:nvPicPr>
        <p:blipFill>
          <a:blip r:embed="rId3" cstate="print">
            <a:extLst>
              <a:ext uri="{28A0092B-C50C-407E-A947-70E740481C1C}">
                <a14:useLocalDpi xmlns:a14="http://schemas.microsoft.com/office/drawing/2010/main" val="0"/>
              </a:ext>
            </a:extLst>
          </a:blip>
          <a:srcRect/>
          <a:stretch>
            <a:fillRect/>
          </a:stretch>
        </p:blipFill>
        <p:spPr bwMode="auto">
          <a:xfrm>
            <a:off x="4733925" y="2615722"/>
            <a:ext cx="3952875" cy="27346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146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8189" y="162494"/>
            <a:ext cx="8229600" cy="1128861"/>
          </a:xfrm>
        </p:spPr>
        <p:txBody>
          <a:bodyPr>
            <a:normAutofit/>
          </a:bodyPr>
          <a:lstStyle/>
          <a:p>
            <a:r>
              <a:rPr lang="en-US" sz="2400" b="1" dirty="0" smtClean="0">
                <a:solidFill>
                  <a:schemeClr val="tx1"/>
                </a:solidFill>
              </a:rPr>
              <a:t>Limits Analysis for Non Profit and Public Entity Risks- </a:t>
            </a:r>
            <a:r>
              <a:rPr lang="en-US" sz="2400" b="1" u="sng" dirty="0" smtClean="0">
                <a:solidFill>
                  <a:schemeClr val="tx1"/>
                </a:solidFill>
              </a:rPr>
              <a:t>Employment Practices Liability</a:t>
            </a:r>
            <a:endParaRPr lang="en-US" sz="2400" b="1" u="sng" dirty="0">
              <a:solidFill>
                <a:schemeClr val="tx1"/>
              </a:solidFill>
            </a:endParaRPr>
          </a:p>
        </p:txBody>
      </p:sp>
      <p:sp>
        <p:nvSpPr>
          <p:cNvPr id="9" name="Text Placeholder 8"/>
          <p:cNvSpPr>
            <a:spLocks noGrp="1"/>
          </p:cNvSpPr>
          <p:nvPr>
            <p:ph type="body" sz="quarter" idx="14"/>
          </p:nvPr>
        </p:nvSpPr>
        <p:spPr/>
        <p:txBody>
          <a:bodyPr/>
          <a:lstStyle/>
          <a:p>
            <a:r>
              <a:rPr lang="en-US" sz="1100" dirty="0" smtClean="0"/>
              <a:t>Source- 2017 </a:t>
            </a:r>
            <a:r>
              <a:rPr lang="en-US" sz="1100" dirty="0" err="1" smtClean="0"/>
              <a:t>Advisen</a:t>
            </a:r>
            <a:endParaRPr lang="en-US" sz="1100" dirty="0"/>
          </a:p>
        </p:txBody>
      </p:sp>
      <p:sp>
        <p:nvSpPr>
          <p:cNvPr id="4" name="Slide Number Placeholder 3"/>
          <p:cNvSpPr>
            <a:spLocks noGrp="1"/>
          </p:cNvSpPr>
          <p:nvPr>
            <p:ph type="sldNum" sz="quarter" idx="4294967295"/>
          </p:nvPr>
        </p:nvSpPr>
        <p:spPr>
          <a:xfrm>
            <a:off x="8777288" y="6408738"/>
            <a:ext cx="366712" cy="365125"/>
          </a:xfrm>
          <a:prstGeom prst="rect">
            <a:avLst/>
          </a:prstGeom>
        </p:spPr>
        <p:txBody>
          <a:bodyPr/>
          <a:lstStyle/>
          <a:p>
            <a:pPr>
              <a:defRPr/>
            </a:pPr>
            <a:r>
              <a:rPr lang="en-US" smtClean="0"/>
              <a:t>Page | </a:t>
            </a:r>
            <a:fld id="{598E33A4-13B5-4BE4-B973-19CA42ABC221}" type="slidenum">
              <a:rPr lang="en-US" smtClean="0"/>
              <a:pPr>
                <a:defRPr/>
              </a:pPr>
              <a:t>12</a:t>
            </a:fld>
            <a:endParaRPr lang="en-US" dirty="0"/>
          </a:p>
        </p:txBody>
      </p:sp>
      <p:pic>
        <p:nvPicPr>
          <p:cNvPr id="1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12387"/>
            <a:ext cx="3952875" cy="27413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Grp="1" noChangeAspect="1" noChangeArrowheads="1"/>
          </p:cNvPicPr>
          <p:nvPr>
            <p:ph idx="13"/>
          </p:nvPr>
        </p:nvPicPr>
        <p:blipFill>
          <a:blip r:embed="rId3" cstate="print">
            <a:extLst>
              <a:ext uri="{28A0092B-C50C-407E-A947-70E740481C1C}">
                <a14:useLocalDpi xmlns:a14="http://schemas.microsoft.com/office/drawing/2010/main" val="0"/>
              </a:ext>
            </a:extLst>
          </a:blip>
          <a:srcRect/>
          <a:stretch>
            <a:fillRect/>
          </a:stretch>
        </p:blipFill>
        <p:spPr bwMode="auto">
          <a:xfrm>
            <a:off x="4733925" y="2612516"/>
            <a:ext cx="3952875" cy="27410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5498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90"/>
            <a:ext cx="8280400" cy="587755"/>
          </a:xfrm>
        </p:spPr>
        <p:txBody>
          <a:bodyPr>
            <a:normAutofit/>
          </a:bodyPr>
          <a:lstStyle/>
          <a:p>
            <a:r>
              <a:rPr lang="en-US" sz="3200" b="1" dirty="0" smtClean="0">
                <a:solidFill>
                  <a:schemeClr val="tx1"/>
                </a:solidFill>
                <a:latin typeface="Calibri" panose="020F0502020204030204" pitchFamily="34" charset="0"/>
              </a:rPr>
              <a:t>2018 Cyber Liability State of the Market </a:t>
            </a:r>
            <a:endParaRPr lang="en-US" sz="3200" b="1" dirty="0">
              <a:solidFill>
                <a:schemeClr val="tx1"/>
              </a:solidFill>
              <a:latin typeface="Calibri" panose="020F050202020403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507274"/>
            <a:ext cx="8636000" cy="495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748145"/>
            <a:ext cx="7398327" cy="584775"/>
          </a:xfrm>
          <a:prstGeom prst="rect">
            <a:avLst/>
          </a:prstGeom>
          <a:noFill/>
        </p:spPr>
        <p:txBody>
          <a:bodyPr wrap="square" rtlCol="0">
            <a:spAutoFit/>
          </a:bodyPr>
          <a:lstStyle/>
          <a:p>
            <a:r>
              <a:rPr lang="en-US" sz="1600" b="1" dirty="0" smtClean="0">
                <a:solidFill>
                  <a:schemeClr val="accent2"/>
                </a:solidFill>
              </a:rPr>
              <a:t>Carrier competition is at an all time high – as are claim costs.  It is a perfect time for a purchase as terms and conditions are flexible and rates are still low. </a:t>
            </a:r>
            <a:endParaRPr lang="en-US" sz="1600" b="1" dirty="0">
              <a:solidFill>
                <a:schemeClr val="accent2"/>
              </a:solidFill>
            </a:endParaRPr>
          </a:p>
        </p:txBody>
      </p:sp>
    </p:spTree>
    <p:extLst>
      <p:ext uri="{BB962C8B-B14F-4D97-AF65-F5344CB8AC3E}">
        <p14:creationId xmlns:p14="http://schemas.microsoft.com/office/powerpoint/2010/main" val="295585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18209" y="176502"/>
            <a:ext cx="8229600" cy="478126"/>
          </a:xfrm>
        </p:spPr>
        <p:txBody>
          <a:bodyPr>
            <a:normAutofit fontScale="90000"/>
          </a:bodyPr>
          <a:lstStyle/>
          <a:p>
            <a:r>
              <a:rPr lang="en-US" sz="3200" b="1" dirty="0" smtClean="0">
                <a:solidFill>
                  <a:schemeClr val="tx1"/>
                </a:solidFill>
              </a:rPr>
              <a:t>Coverage Expansions to Be Offered</a:t>
            </a:r>
            <a:endParaRPr lang="en-US" sz="3200" b="1" dirty="0">
              <a:solidFill>
                <a:schemeClr val="tx1"/>
              </a:solidFill>
            </a:endParaRPr>
          </a:p>
        </p:txBody>
      </p:sp>
      <p:sp>
        <p:nvSpPr>
          <p:cNvPr id="7" name="Content Placeholder 6"/>
          <p:cNvSpPr>
            <a:spLocks noGrp="1"/>
          </p:cNvSpPr>
          <p:nvPr>
            <p:ph idx="4294967295"/>
          </p:nvPr>
        </p:nvSpPr>
        <p:spPr>
          <a:xfrm>
            <a:off x="228600" y="1027112"/>
            <a:ext cx="8483600" cy="5233988"/>
          </a:xfrm>
        </p:spPr>
        <p:txBody>
          <a:bodyPr>
            <a:normAutofit/>
          </a:bodyPr>
          <a:lstStyle/>
          <a:p>
            <a:pPr marL="0" indent="0">
              <a:buNone/>
            </a:pPr>
            <a:r>
              <a:rPr lang="en-US" sz="1600" b="1" dirty="0" smtClean="0">
                <a:latin typeface="+mn-lt"/>
              </a:rPr>
              <a:t>Network Security/Cyber Liability</a:t>
            </a:r>
            <a:endParaRPr lang="en-US" sz="1600" b="1" dirty="0" smtClean="0"/>
          </a:p>
          <a:p>
            <a:pPr marL="0" indent="0">
              <a:buNone/>
            </a:pPr>
            <a:endParaRPr lang="en-US" sz="800" dirty="0">
              <a:latin typeface="+mj-lt"/>
            </a:endParaRPr>
          </a:p>
          <a:p>
            <a:pPr marL="0" indent="0">
              <a:buNone/>
            </a:pPr>
            <a:r>
              <a:rPr lang="en-US" sz="1400" dirty="0" smtClean="0">
                <a:latin typeface="+mn-lt"/>
              </a:rPr>
              <a:t>Two programs will be offered this year to participants.  </a:t>
            </a:r>
          </a:p>
          <a:p>
            <a:pPr>
              <a:buFontTx/>
              <a:buChar char="-"/>
            </a:pPr>
            <a:r>
              <a:rPr lang="en-US" sz="1400" b="1" dirty="0" smtClean="0">
                <a:latin typeface="+mn-lt"/>
              </a:rPr>
              <a:t>Option #1 </a:t>
            </a:r>
            <a:r>
              <a:rPr lang="en-US" sz="1400" dirty="0" smtClean="0">
                <a:latin typeface="+mn-lt"/>
              </a:rPr>
              <a:t>is a Broadened Endorsement to your D&amp;O/EPL program using a shared limit structure</a:t>
            </a:r>
          </a:p>
          <a:p>
            <a:pPr>
              <a:buFontTx/>
              <a:buChar char="-"/>
            </a:pPr>
            <a:r>
              <a:rPr lang="en-US" sz="1400" b="1" dirty="0" smtClean="0">
                <a:latin typeface="+mn-lt"/>
              </a:rPr>
              <a:t>Option #2</a:t>
            </a:r>
            <a:r>
              <a:rPr lang="en-US" sz="1400" dirty="0" smtClean="0">
                <a:latin typeface="+mn-lt"/>
              </a:rPr>
              <a:t> is a stand alone program that will offer broader coverage provisions including but not limited to Multimedia </a:t>
            </a:r>
            <a:r>
              <a:rPr lang="en-US" sz="1400" dirty="0">
                <a:latin typeface="+mn-lt"/>
              </a:rPr>
              <a:t>L</a:t>
            </a:r>
            <a:r>
              <a:rPr lang="en-US" sz="1400" dirty="0" smtClean="0">
                <a:latin typeface="+mn-lt"/>
              </a:rPr>
              <a:t>iability and enhanced Business Interruption &amp; Extra Expense Coverages</a:t>
            </a:r>
          </a:p>
          <a:p>
            <a:pPr marL="0" indent="0">
              <a:buNone/>
            </a:pPr>
            <a:endParaRPr lang="en-US" sz="1400" dirty="0">
              <a:latin typeface="+mn-lt"/>
            </a:endParaRPr>
          </a:p>
          <a:p>
            <a:pPr marL="0" indent="0">
              <a:buNone/>
            </a:pPr>
            <a:r>
              <a:rPr lang="en-US" sz="1400" dirty="0" smtClean="0">
                <a:latin typeface="+mn-lt"/>
              </a:rPr>
              <a:t>Thus depending on your organizations need, budget, or services, SORM has a program to address your exposure.  With the assistance of Gallagher and SORM, we will work with your organization to determine which product is best for you.</a:t>
            </a:r>
          </a:p>
          <a:p>
            <a:pPr marL="0" indent="0">
              <a:buNone/>
            </a:pPr>
            <a:endParaRPr lang="en-US" sz="1400" dirty="0" smtClean="0">
              <a:latin typeface="+mj-lt"/>
            </a:endParaRPr>
          </a:p>
          <a:p>
            <a:pPr marL="0" indent="0">
              <a:buNone/>
            </a:pPr>
            <a:r>
              <a:rPr lang="en-US" sz="1400" dirty="0" smtClean="0">
                <a:latin typeface="+mj-lt"/>
              </a:rPr>
              <a:t>SORM will include in our upcoming renewal  proposal pricing indications for the </a:t>
            </a:r>
            <a:r>
              <a:rPr lang="en-US" sz="1400" b="1" dirty="0" smtClean="0">
                <a:latin typeface="+mj-lt"/>
              </a:rPr>
              <a:t>Option #1 </a:t>
            </a:r>
            <a:r>
              <a:rPr lang="en-US" sz="1400" dirty="0" smtClean="0">
                <a:latin typeface="+mj-lt"/>
              </a:rPr>
              <a:t>endorsement.  </a:t>
            </a:r>
          </a:p>
          <a:p>
            <a:pPr marL="0" indent="0">
              <a:buNone/>
            </a:pPr>
            <a:r>
              <a:rPr lang="en-US" sz="1400" b="1" dirty="0" smtClean="0">
                <a:latin typeface="+mj-lt"/>
              </a:rPr>
              <a:t>Option #2</a:t>
            </a:r>
            <a:r>
              <a:rPr lang="en-US" sz="1400" dirty="0" smtClean="0">
                <a:latin typeface="+mj-lt"/>
              </a:rPr>
              <a:t> stand alone programs will need an additional Chubb application completed prior to quotation.   </a:t>
            </a:r>
            <a:endParaRPr lang="en-US" sz="1400" dirty="0">
              <a:latin typeface="+mj-lt"/>
            </a:endParaRPr>
          </a:p>
          <a:p>
            <a:pPr marL="0" indent="0">
              <a:buNone/>
            </a:pPr>
            <a:endParaRPr lang="en-US" sz="1200" dirty="0" smtClean="0">
              <a:latin typeface="+mj-lt"/>
            </a:endParaRPr>
          </a:p>
          <a:p>
            <a:pPr marL="0" indent="0">
              <a:buNone/>
            </a:pPr>
            <a:endParaRPr lang="en-US" sz="1200" dirty="0">
              <a:latin typeface="+mj-lt"/>
            </a:endParaRPr>
          </a:p>
        </p:txBody>
      </p:sp>
      <p:sp>
        <p:nvSpPr>
          <p:cNvPr id="8" name="Text Placeholder 7"/>
          <p:cNvSpPr>
            <a:spLocks noGrp="1"/>
          </p:cNvSpPr>
          <p:nvPr>
            <p:ph type="body" sz="quarter" idx="4294967295"/>
          </p:nvPr>
        </p:nvSpPr>
        <p:spPr>
          <a:xfrm>
            <a:off x="215900" y="669925"/>
            <a:ext cx="8229600" cy="322263"/>
          </a:xfrm>
        </p:spPr>
        <p:txBody>
          <a:bodyPr>
            <a:normAutofit fontScale="70000" lnSpcReduction="20000"/>
          </a:bodyPr>
          <a:lstStyle/>
          <a:p>
            <a:pPr marL="0" indent="0">
              <a:buNone/>
            </a:pPr>
            <a:r>
              <a:rPr lang="en-US" b="1" dirty="0" smtClean="0">
                <a:solidFill>
                  <a:schemeClr val="accent2"/>
                </a:solidFill>
                <a:latin typeface="+mn-lt"/>
              </a:rPr>
              <a:t>SORM EXECUTIVE RISK PROGRAM</a:t>
            </a:r>
            <a:endParaRPr lang="en-US" b="1" dirty="0">
              <a:solidFill>
                <a:schemeClr val="accent2"/>
              </a:solidFill>
              <a:latin typeface="+mn-lt"/>
            </a:endParaRPr>
          </a:p>
        </p:txBody>
      </p:sp>
    </p:spTree>
    <p:extLst>
      <p:ext uri="{BB962C8B-B14F-4D97-AF65-F5344CB8AC3E}">
        <p14:creationId xmlns:p14="http://schemas.microsoft.com/office/powerpoint/2010/main" val="350415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22890"/>
          </a:xfrm>
        </p:spPr>
        <p:txBody>
          <a:bodyPr>
            <a:normAutofit/>
          </a:bodyPr>
          <a:lstStyle/>
          <a:p>
            <a:r>
              <a:rPr lang="en-US" sz="3200" b="1" dirty="0" smtClean="0">
                <a:solidFill>
                  <a:schemeClr val="tx1"/>
                </a:solidFill>
              </a:rPr>
              <a:t>Coverage Expansions to Be Offered</a:t>
            </a:r>
            <a:endParaRPr lang="en-US" sz="3200" b="1" dirty="0">
              <a:solidFill>
                <a:schemeClr val="tx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3945724"/>
              </p:ext>
            </p:extLst>
          </p:nvPr>
        </p:nvGraphicFramePr>
        <p:xfrm>
          <a:off x="691458" y="1774801"/>
          <a:ext cx="3222453" cy="3230901"/>
        </p:xfrm>
        <a:graphic>
          <a:graphicData uri="http://schemas.openxmlformats.org/drawingml/2006/table">
            <a:tbl>
              <a:tblPr firstRow="1" firstCol="1" bandRow="1">
                <a:tableStyleId>{5C22544A-7EE6-4342-B048-85BDC9FD1C3A}</a:tableStyleId>
              </a:tblPr>
              <a:tblGrid>
                <a:gridCol w="727583"/>
                <a:gridCol w="1247435"/>
                <a:gridCol w="1247435"/>
              </a:tblGrid>
              <a:tr h="370797">
                <a:tc gridSpan="2">
                  <a:txBody>
                    <a:bodyPr/>
                    <a:lstStyle/>
                    <a:p>
                      <a:pPr marL="0" marR="0" algn="ctr">
                        <a:lnSpc>
                          <a:spcPct val="115000"/>
                        </a:lnSpc>
                        <a:spcBef>
                          <a:spcPts val="100"/>
                        </a:spcBef>
                        <a:spcAft>
                          <a:spcPts val="100"/>
                        </a:spcAft>
                      </a:pPr>
                      <a:r>
                        <a:rPr lang="en-US" sz="1200" kern="1200" dirty="0" smtClean="0">
                          <a:solidFill>
                            <a:schemeClr val="tx1"/>
                          </a:solidFill>
                          <a:effectLst/>
                          <a:latin typeface="Calibri" panose="020F0502020204030204" pitchFamily="34" charset="0"/>
                        </a:rPr>
                        <a:t>2017-2018</a:t>
                      </a:r>
                      <a:r>
                        <a:rPr lang="en-US" sz="1200" kern="1200" baseline="0" dirty="0" smtClean="0">
                          <a:solidFill>
                            <a:schemeClr val="tx1"/>
                          </a:solidFill>
                          <a:effectLst/>
                          <a:latin typeface="Calibri" panose="020F0502020204030204" pitchFamily="34" charset="0"/>
                        </a:rPr>
                        <a:t> </a:t>
                      </a:r>
                      <a:r>
                        <a:rPr lang="en-US" sz="1000" kern="1200" baseline="0" dirty="0" smtClean="0">
                          <a:solidFill>
                            <a:schemeClr val="tx1"/>
                          </a:solidFill>
                          <a:effectLst/>
                          <a:latin typeface="Calibri" panose="020F0502020204030204" pitchFamily="34" charset="0"/>
                        </a:rPr>
                        <a:t>Chubb</a:t>
                      </a:r>
                    </a:p>
                    <a:p>
                      <a:pPr marL="0" marR="0" algn="ctr">
                        <a:lnSpc>
                          <a:spcPct val="115000"/>
                        </a:lnSpc>
                        <a:spcBef>
                          <a:spcPts val="100"/>
                        </a:spcBef>
                        <a:spcAft>
                          <a:spcPts val="100"/>
                        </a:spcAft>
                      </a:pPr>
                      <a:r>
                        <a:rPr lang="en-US" sz="1000" kern="1200" dirty="0" smtClean="0">
                          <a:solidFill>
                            <a:schemeClr val="tx1"/>
                          </a:solidFill>
                          <a:effectLst/>
                          <a:latin typeface="Calibri" panose="020F0502020204030204" pitchFamily="34" charset="0"/>
                        </a:rPr>
                        <a:t>Endorsement </a:t>
                      </a:r>
                      <a:r>
                        <a:rPr lang="en-US" sz="1000" kern="1200" baseline="0" dirty="0" smtClean="0">
                          <a:solidFill>
                            <a:schemeClr val="tx1"/>
                          </a:solidFill>
                          <a:effectLst/>
                          <a:latin typeface="Calibri" panose="020F0502020204030204" pitchFamily="34" charset="0"/>
                        </a:rPr>
                        <a:t> </a:t>
                      </a:r>
                      <a:r>
                        <a:rPr lang="en-US" sz="1000" kern="1200" dirty="0" smtClean="0">
                          <a:solidFill>
                            <a:schemeClr val="tx1"/>
                          </a:solidFill>
                          <a:effectLst/>
                          <a:latin typeface="Calibri" panose="020F0502020204030204" pitchFamily="34" charset="0"/>
                        </a:rPr>
                        <a:t>Expansions </a:t>
                      </a:r>
                      <a:endParaRPr lang="en-US" sz="1000" dirty="0">
                        <a:solidFill>
                          <a:schemeClr val="tx1"/>
                        </a:solidFill>
                        <a:effectLst/>
                        <a:latin typeface="Calibri" panose="020F0502020204030204" pitchFamily="34" charset="0"/>
                        <a:ea typeface="Calibri"/>
                        <a:cs typeface="Times New Roman"/>
                      </a:endParaRPr>
                    </a:p>
                  </a:txBody>
                  <a:tcPr marL="39600" marR="39600" marT="19800" marB="19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100"/>
                        </a:spcBef>
                        <a:spcAft>
                          <a:spcPts val="100"/>
                        </a:spcAft>
                      </a:pPr>
                      <a:r>
                        <a:rPr lang="en-US" sz="900" kern="1200" dirty="0">
                          <a:solidFill>
                            <a:schemeClr val="tx1"/>
                          </a:solidFill>
                          <a:effectLst/>
                          <a:latin typeface="Calibri" panose="020F0502020204030204" pitchFamily="34" charset="0"/>
                        </a:rPr>
                        <a:t>Limits</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Network Security Liability </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a:solidFill>
                            <a:schemeClr val="tx1"/>
                          </a:solidFill>
                          <a:effectLst/>
                          <a:latin typeface="Calibri" panose="020F0502020204030204" pitchFamily="34" charset="0"/>
                        </a:rPr>
                        <a:t>$1,000,000</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Privacy Liability </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smtClean="0">
                          <a:solidFill>
                            <a:schemeClr val="tx1"/>
                          </a:solidFill>
                          <a:effectLst/>
                          <a:latin typeface="Calibri" panose="020F0502020204030204" pitchFamily="34" charset="0"/>
                        </a:rPr>
                        <a:t>$1,000,000</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Media Liability </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a:solidFill>
                            <a:schemeClr val="tx1"/>
                          </a:solidFill>
                          <a:effectLst/>
                          <a:latin typeface="Calibri" panose="020F0502020204030204" pitchFamily="34" charset="0"/>
                        </a:rPr>
                        <a:t>Not Included</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83467">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Regulatory Liability </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a:solidFill>
                            <a:schemeClr val="tx1"/>
                          </a:solidFill>
                          <a:effectLst/>
                          <a:latin typeface="Calibri" panose="020F0502020204030204" pitchFamily="34" charset="0"/>
                        </a:rPr>
                        <a:t>$250,000</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PCI Assessments</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a:solidFill>
                            <a:schemeClr val="tx1"/>
                          </a:solidFill>
                          <a:effectLst/>
                          <a:latin typeface="Calibri" panose="020F0502020204030204" pitchFamily="34" charset="0"/>
                        </a:rPr>
                        <a:t>Not Included</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0">
                <a:tc rowSpan="5">
                  <a:txBody>
                    <a:bodyPr/>
                    <a:lstStyle/>
                    <a:p>
                      <a:pPr>
                        <a:lnSpc>
                          <a:spcPct val="115000"/>
                        </a:lnSpc>
                      </a:pPr>
                      <a:r>
                        <a:rPr lang="en-US" sz="900" dirty="0" smtClean="0">
                          <a:solidFill>
                            <a:schemeClr val="tx1"/>
                          </a:solidFill>
                          <a:effectLst/>
                          <a:latin typeface="Calibri"/>
                        </a:rPr>
                        <a:t>Breach</a:t>
                      </a:r>
                      <a:r>
                        <a:rPr lang="en-US" sz="900" baseline="0" dirty="0" smtClean="0">
                          <a:solidFill>
                            <a:schemeClr val="tx1"/>
                          </a:solidFill>
                          <a:effectLst/>
                          <a:latin typeface="Calibri"/>
                        </a:rPr>
                        <a:t> Response Costs</a:t>
                      </a:r>
                      <a:endParaRPr lang="en-US" sz="900" dirty="0">
                        <a:solidFill>
                          <a:schemeClr val="tx1"/>
                        </a:solidFill>
                        <a:effectLst/>
                        <a:latin typeface="Calibri"/>
                      </a:endParaRPr>
                    </a:p>
                  </a:txBody>
                  <a:tcPr marL="39600" marR="39600" marT="19800" marB="19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Legal Expenses</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kern="1200" dirty="0">
                          <a:solidFill>
                            <a:schemeClr val="tx1"/>
                          </a:solidFill>
                          <a:effectLst/>
                          <a:latin typeface="Calibri" panose="020F0502020204030204" pitchFamily="34" charset="0"/>
                        </a:rPr>
                        <a:t>$50,000</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514">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Notification Expense </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kern="1200" dirty="0" smtClean="0">
                          <a:solidFill>
                            <a:schemeClr val="tx1"/>
                          </a:solidFill>
                          <a:effectLst/>
                          <a:latin typeface="Calibri" panose="020F0502020204030204" pitchFamily="34" charset="0"/>
                        </a:rPr>
                        <a:t>$</a:t>
                      </a:r>
                      <a:r>
                        <a:rPr lang="en-US" sz="900" kern="1200" dirty="0">
                          <a:solidFill>
                            <a:schemeClr val="tx1"/>
                          </a:solidFill>
                          <a:effectLst/>
                          <a:latin typeface="Calibri" panose="020F0502020204030204" pitchFamily="34" charset="0"/>
                        </a:rPr>
                        <a:t>50,000</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Credit /ID Monitoring</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kern="1200" dirty="0" smtClean="0">
                          <a:solidFill>
                            <a:schemeClr val="tx1"/>
                          </a:solidFill>
                          <a:effectLst/>
                          <a:latin typeface="Calibri" panose="020F0502020204030204" pitchFamily="34" charset="0"/>
                        </a:rPr>
                        <a:t>$</a:t>
                      </a:r>
                      <a:r>
                        <a:rPr lang="en-US" sz="900" kern="1200" dirty="0">
                          <a:solidFill>
                            <a:schemeClr val="tx1"/>
                          </a:solidFill>
                          <a:effectLst/>
                          <a:latin typeface="Calibri" panose="020F0502020204030204" pitchFamily="34" charset="0"/>
                        </a:rPr>
                        <a:t>50,000</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Forensic Investigations</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kern="1200" dirty="0" smtClean="0">
                          <a:solidFill>
                            <a:schemeClr val="tx1"/>
                          </a:solidFill>
                          <a:effectLst/>
                          <a:latin typeface="Calibri" panose="020F0502020204030204" pitchFamily="34" charset="0"/>
                        </a:rPr>
                        <a:t>$</a:t>
                      </a:r>
                      <a:r>
                        <a:rPr lang="en-US" sz="900" kern="1200" dirty="0">
                          <a:solidFill>
                            <a:schemeClr val="tx1"/>
                          </a:solidFill>
                          <a:effectLst/>
                          <a:latin typeface="Calibri" panose="020F0502020204030204" pitchFamily="34" charset="0"/>
                        </a:rPr>
                        <a:t>50,000</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Public Relations</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kern="1200" dirty="0" smtClean="0">
                          <a:solidFill>
                            <a:schemeClr val="tx1"/>
                          </a:solidFill>
                          <a:effectLst/>
                          <a:latin typeface="Calibri" panose="020F0502020204030204" pitchFamily="34" charset="0"/>
                        </a:rPr>
                        <a:t>$</a:t>
                      </a:r>
                      <a:r>
                        <a:rPr lang="en-US" sz="900" kern="1200" dirty="0">
                          <a:solidFill>
                            <a:schemeClr val="tx1"/>
                          </a:solidFill>
                          <a:effectLst/>
                          <a:latin typeface="Calibri" panose="020F0502020204030204" pitchFamily="34" charset="0"/>
                        </a:rPr>
                        <a:t>50,000</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242">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Cyber Extortion </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a:solidFill>
                            <a:schemeClr val="tx1"/>
                          </a:solidFill>
                          <a:effectLst/>
                          <a:latin typeface="Calibri" panose="020F0502020204030204" pitchFamily="34" charset="0"/>
                        </a:rPr>
                        <a:t>$1,000,000</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Data Recovery </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a:solidFill>
                            <a:schemeClr val="tx1"/>
                          </a:solidFill>
                          <a:effectLst/>
                          <a:latin typeface="Calibri" panose="020F0502020204030204" pitchFamily="34" charset="0"/>
                        </a:rPr>
                        <a:t>Not Included</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Business Interruption </a:t>
                      </a:r>
                      <a:r>
                        <a:rPr lang="en-US" sz="900" b="0" kern="1200" dirty="0" smtClean="0">
                          <a:solidFill>
                            <a:schemeClr val="tx1"/>
                          </a:solidFill>
                          <a:effectLst/>
                          <a:latin typeface="Calibri" panose="020F0502020204030204" pitchFamily="34" charset="0"/>
                        </a:rPr>
                        <a:t>&amp; Extra Expense</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a:solidFill>
                            <a:schemeClr val="tx1"/>
                          </a:solidFill>
                          <a:effectLst/>
                          <a:latin typeface="Calibri" panose="020F0502020204030204" pitchFamily="34" charset="0"/>
                        </a:rPr>
                        <a:t>Not Included</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14998">
                <a:tc gridSpan="2">
                  <a:txBody>
                    <a:bodyPr/>
                    <a:lstStyle/>
                    <a:p>
                      <a:pPr marL="0" marR="0">
                        <a:lnSpc>
                          <a:spcPct val="115000"/>
                        </a:lnSpc>
                        <a:spcBef>
                          <a:spcPts val="0"/>
                        </a:spcBef>
                        <a:spcAft>
                          <a:spcPts val="0"/>
                        </a:spcAft>
                      </a:pPr>
                      <a:r>
                        <a:rPr lang="en-US" sz="900" b="0" dirty="0" smtClean="0">
                          <a:solidFill>
                            <a:schemeClr val="tx1"/>
                          </a:solidFill>
                          <a:effectLst/>
                          <a:latin typeface="Calibri" panose="020F0502020204030204" pitchFamily="34" charset="0"/>
                          <a:ea typeface="Calibri"/>
                          <a:cs typeface="Times New Roman"/>
                        </a:rPr>
                        <a:t>Dependent</a:t>
                      </a:r>
                      <a:r>
                        <a:rPr lang="en-US" sz="900" b="0" baseline="0" dirty="0" smtClean="0">
                          <a:solidFill>
                            <a:schemeClr val="tx1"/>
                          </a:solidFill>
                          <a:effectLst/>
                          <a:latin typeface="Calibri" panose="020F0502020204030204" pitchFamily="34" charset="0"/>
                          <a:ea typeface="Calibri"/>
                          <a:cs typeface="Times New Roman"/>
                        </a:rPr>
                        <a:t> Business Interruption &amp; Extra Expense</a:t>
                      </a:r>
                      <a:endParaRPr lang="en-US" sz="900" b="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dirty="0" smtClean="0">
                          <a:solidFill>
                            <a:schemeClr val="tx1"/>
                          </a:solidFill>
                          <a:effectLst/>
                          <a:latin typeface="Calibri" panose="020F0502020204030204" pitchFamily="34" charset="0"/>
                          <a:ea typeface="Calibri"/>
                          <a:cs typeface="Times New Roman"/>
                        </a:rPr>
                        <a:t>Not Included</a:t>
                      </a:r>
                      <a:endParaRPr lang="en-US" sz="900" dirty="0">
                        <a:solidFill>
                          <a:schemeClr val="tx1"/>
                        </a:solidFill>
                        <a:effectLst/>
                        <a:latin typeface="Calibri" panose="020F0502020204030204" pitchFamily="34" charset="0"/>
                        <a:ea typeface="Calibri"/>
                        <a:cs typeface="Times New Roman"/>
                      </a:endParaRPr>
                    </a:p>
                  </a:txBody>
                  <a:tcPr marL="39600" marR="39600" marT="19800" marB="19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4" name="Content Placeholder 3"/>
          <p:cNvGraphicFramePr>
            <a:graphicFrameLocks noGrp="1"/>
          </p:cNvGraphicFramePr>
          <p:nvPr>
            <p:ph idx="13"/>
            <p:extLst>
              <p:ext uri="{D42A27DB-BD31-4B8C-83A1-F6EECF244321}">
                <p14:modId xmlns:p14="http://schemas.microsoft.com/office/powerpoint/2010/main" val="3551038994"/>
              </p:ext>
            </p:extLst>
          </p:nvPr>
        </p:nvGraphicFramePr>
        <p:xfrm>
          <a:off x="4248729" y="1778101"/>
          <a:ext cx="3479800" cy="3227601"/>
        </p:xfrm>
        <a:graphic>
          <a:graphicData uri="http://schemas.openxmlformats.org/drawingml/2006/table">
            <a:tbl>
              <a:tblPr firstRow="1" firstCol="1" bandRow="1">
                <a:tableStyleId>{5C22544A-7EE6-4342-B048-85BDC9FD1C3A}</a:tableStyleId>
              </a:tblPr>
              <a:tblGrid>
                <a:gridCol w="789401"/>
                <a:gridCol w="1315632"/>
                <a:gridCol w="1374767"/>
              </a:tblGrid>
              <a:tr h="392599">
                <a:tc gridSpan="2">
                  <a:txBody>
                    <a:bodyPr/>
                    <a:lstStyle/>
                    <a:p>
                      <a:pPr marL="0" marR="0" algn="ctr">
                        <a:lnSpc>
                          <a:spcPct val="115000"/>
                        </a:lnSpc>
                        <a:spcBef>
                          <a:spcPts val="100"/>
                        </a:spcBef>
                        <a:spcAft>
                          <a:spcPts val="100"/>
                        </a:spcAft>
                      </a:pPr>
                      <a:r>
                        <a:rPr lang="en-US" sz="1200" b="1" kern="1200" dirty="0" smtClean="0">
                          <a:solidFill>
                            <a:schemeClr val="tx1"/>
                          </a:solidFill>
                          <a:effectLst/>
                          <a:latin typeface="Calibri" panose="020F0502020204030204" pitchFamily="34" charset="0"/>
                        </a:rPr>
                        <a:t>2018-2019</a:t>
                      </a:r>
                      <a:r>
                        <a:rPr lang="en-US" sz="900" b="1" kern="1200" dirty="0" smtClean="0">
                          <a:solidFill>
                            <a:schemeClr val="tx1"/>
                          </a:solidFill>
                          <a:effectLst/>
                          <a:latin typeface="Calibri" panose="020F0502020204030204" pitchFamily="34" charset="0"/>
                        </a:rPr>
                        <a:t> </a:t>
                      </a:r>
                      <a:r>
                        <a:rPr lang="en-US" sz="1000" b="1" kern="1200" dirty="0" smtClean="0">
                          <a:solidFill>
                            <a:schemeClr val="tx1"/>
                          </a:solidFill>
                          <a:effectLst/>
                          <a:latin typeface="Calibri" panose="020F0502020204030204" pitchFamily="34" charset="0"/>
                        </a:rPr>
                        <a:t>Chubb</a:t>
                      </a:r>
                      <a:endParaRPr lang="en-US" sz="1000" b="1" dirty="0">
                        <a:solidFill>
                          <a:schemeClr val="tx1"/>
                        </a:solidFill>
                        <a:effectLst/>
                        <a:latin typeface="Calibri" panose="020F0502020204030204" pitchFamily="34" charset="0"/>
                      </a:endParaRPr>
                    </a:p>
                    <a:p>
                      <a:pPr marL="0" marR="0" algn="ctr">
                        <a:lnSpc>
                          <a:spcPct val="115000"/>
                        </a:lnSpc>
                        <a:spcBef>
                          <a:spcPts val="100"/>
                        </a:spcBef>
                        <a:spcAft>
                          <a:spcPts val="100"/>
                        </a:spcAft>
                      </a:pPr>
                      <a:r>
                        <a:rPr lang="en-US" sz="1000" b="1" kern="1200" dirty="0" smtClean="0">
                          <a:solidFill>
                            <a:schemeClr val="tx1"/>
                          </a:solidFill>
                          <a:effectLst/>
                          <a:latin typeface="Calibri" panose="020F0502020204030204" pitchFamily="34" charset="0"/>
                        </a:rPr>
                        <a:t>Endorsement </a:t>
                      </a:r>
                      <a:r>
                        <a:rPr lang="en-US" sz="1000" b="1" kern="1200" dirty="0">
                          <a:solidFill>
                            <a:schemeClr val="tx1"/>
                          </a:solidFill>
                          <a:effectLst/>
                          <a:latin typeface="Calibri" panose="020F0502020204030204" pitchFamily="34" charset="0"/>
                        </a:rPr>
                        <a:t>Provisions</a:t>
                      </a:r>
                      <a:endParaRPr lang="en-US" sz="1000" b="1" dirty="0">
                        <a:solidFill>
                          <a:schemeClr val="tx1"/>
                        </a:solidFill>
                        <a:effectLst/>
                        <a:latin typeface="Calibri" panose="020F0502020204030204" pitchFamily="34" charset="0"/>
                        <a:ea typeface="Calibri"/>
                        <a:cs typeface="Times New Roman"/>
                      </a:endParaRPr>
                    </a:p>
                  </a:txBody>
                  <a:tcPr marL="39379" marR="39379" marT="19690" marB="19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100"/>
                        </a:spcBef>
                        <a:spcAft>
                          <a:spcPts val="100"/>
                        </a:spcAft>
                      </a:pPr>
                      <a:r>
                        <a:rPr lang="en-US" sz="900" kern="1200" dirty="0">
                          <a:solidFill>
                            <a:schemeClr val="tx1"/>
                          </a:solidFill>
                          <a:effectLst/>
                          <a:latin typeface="Calibri" panose="020F0502020204030204" pitchFamily="34" charset="0"/>
                        </a:rPr>
                        <a:t>Limits</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4288">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Network Security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smtClean="0">
                          <a:solidFill>
                            <a:schemeClr val="tx1"/>
                          </a:solidFill>
                          <a:effectLst/>
                          <a:latin typeface="Calibri" panose="020F0502020204030204" pitchFamily="34" charset="0"/>
                        </a:rPr>
                        <a:t>$1,000,000</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545">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Privacy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Media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dirty="0" smtClean="0">
                          <a:solidFill>
                            <a:schemeClr val="tx1"/>
                          </a:solidFill>
                          <a:effectLst/>
                          <a:latin typeface="Calibri" panose="020F0502020204030204" pitchFamily="34" charset="0"/>
                          <a:ea typeface="Calibri"/>
                          <a:cs typeface="Times New Roman"/>
                        </a:rPr>
                        <a:t>Not Included</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Regulatory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PCI Assessments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dirty="0" smtClean="0">
                          <a:solidFill>
                            <a:schemeClr val="tx1"/>
                          </a:solidFill>
                          <a:effectLst/>
                          <a:latin typeface="Calibri" panose="020F0502020204030204" pitchFamily="34" charset="0"/>
                          <a:ea typeface="Calibri"/>
                          <a:cs typeface="Times New Roman"/>
                        </a:rPr>
                        <a:t>$250,000</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rowSpan="5">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dirty="0" smtClean="0">
                          <a:solidFill>
                            <a:schemeClr val="tx1"/>
                          </a:solidFill>
                          <a:effectLst/>
                          <a:latin typeface="Calibri"/>
                        </a:rPr>
                        <a:t>Breach</a:t>
                      </a:r>
                      <a:r>
                        <a:rPr lang="en-US" sz="900" baseline="0" dirty="0" smtClean="0">
                          <a:solidFill>
                            <a:schemeClr val="tx1"/>
                          </a:solidFill>
                          <a:effectLst/>
                          <a:latin typeface="Calibri"/>
                        </a:rPr>
                        <a:t> Response Costs</a:t>
                      </a:r>
                      <a:endParaRPr lang="en-US" sz="900" dirty="0" smtClean="0">
                        <a:solidFill>
                          <a:schemeClr val="tx1"/>
                        </a:solidFill>
                        <a:effectLst/>
                        <a:latin typeface="Calibri"/>
                      </a:endParaRPr>
                    </a:p>
                  </a:txBody>
                  <a:tcPr marL="39379" marR="39379" marT="19690" marB="19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Legal Expenses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Notification Expense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84787">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Credit /ID Monitoring</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Forensic Investigations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Public Relations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Cyber Extortion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Data Recovery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Business Interruption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13244">
                <a:tc grid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b="0" dirty="0" smtClean="0">
                          <a:solidFill>
                            <a:schemeClr val="tx1"/>
                          </a:solidFill>
                          <a:effectLst/>
                          <a:latin typeface="Calibri" panose="020F0502020204030204" pitchFamily="34" charset="0"/>
                          <a:ea typeface="Calibri"/>
                          <a:cs typeface="Times New Roman"/>
                        </a:rPr>
                        <a:t>Dependent</a:t>
                      </a:r>
                      <a:r>
                        <a:rPr lang="en-US" sz="900" b="0" baseline="0" dirty="0" smtClean="0">
                          <a:solidFill>
                            <a:schemeClr val="tx1"/>
                          </a:solidFill>
                          <a:effectLst/>
                          <a:latin typeface="Calibri" panose="020F0502020204030204" pitchFamily="34" charset="0"/>
                          <a:ea typeface="Calibri"/>
                          <a:cs typeface="Times New Roman"/>
                        </a:rPr>
                        <a:t> Business Interruption &amp; Extra Expense</a:t>
                      </a:r>
                      <a:endParaRPr lang="en-US" sz="900" b="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dirty="0" smtClean="0">
                          <a:solidFill>
                            <a:schemeClr val="tx1"/>
                          </a:solidFill>
                          <a:effectLst/>
                          <a:latin typeface="Calibri" panose="020F0502020204030204" pitchFamily="34" charset="0"/>
                          <a:ea typeface="Calibri"/>
                          <a:cs typeface="Times New Roman"/>
                        </a:rPr>
                        <a:t>$250,000</a:t>
                      </a: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8" name="Text Placeholder 7"/>
          <p:cNvSpPr>
            <a:spLocks noGrp="1"/>
          </p:cNvSpPr>
          <p:nvPr>
            <p:ph type="body" sz="quarter" idx="14"/>
          </p:nvPr>
        </p:nvSpPr>
        <p:spPr>
          <a:xfrm>
            <a:off x="457200" y="1091309"/>
            <a:ext cx="8229600" cy="587500"/>
          </a:xfrm>
        </p:spPr>
        <p:txBody>
          <a:bodyPr>
            <a:normAutofit fontScale="92500" lnSpcReduction="20000"/>
          </a:bodyPr>
          <a:lstStyle/>
          <a:p>
            <a:pPr marL="0" indent="0">
              <a:buNone/>
            </a:pPr>
            <a:r>
              <a:rPr lang="en-US" b="1" dirty="0" smtClean="0">
                <a:solidFill>
                  <a:schemeClr val="accent2"/>
                </a:solidFill>
                <a:latin typeface="+mn-lt"/>
              </a:rPr>
              <a:t>SORM EXECUTIVE RISK PROGRAM</a:t>
            </a:r>
          </a:p>
          <a:p>
            <a:pPr marL="0" indent="0">
              <a:buNone/>
            </a:pPr>
            <a:r>
              <a:rPr lang="en-US" b="1" dirty="0" smtClean="0">
                <a:solidFill>
                  <a:schemeClr val="tx1"/>
                </a:solidFill>
                <a:latin typeface="+mn-lt"/>
              </a:rPr>
              <a:t>Option #1</a:t>
            </a:r>
            <a:r>
              <a:rPr lang="en-US" dirty="0" smtClean="0">
                <a:solidFill>
                  <a:schemeClr val="tx1"/>
                </a:solidFill>
                <a:latin typeface="+mn-lt"/>
              </a:rPr>
              <a:t>: Network Security/Cyber </a:t>
            </a:r>
            <a:r>
              <a:rPr lang="en-US" b="1" dirty="0" smtClean="0">
                <a:solidFill>
                  <a:schemeClr val="tx1"/>
                </a:solidFill>
                <a:latin typeface="+mn-lt"/>
              </a:rPr>
              <a:t>Endorsement</a:t>
            </a:r>
            <a:endParaRPr lang="en-US" b="1" dirty="0">
              <a:solidFill>
                <a:schemeClr val="tx1"/>
              </a:solidFill>
              <a:latin typeface="+mn-lt"/>
            </a:endParaRPr>
          </a:p>
        </p:txBody>
      </p:sp>
      <p:sp>
        <p:nvSpPr>
          <p:cNvPr id="2" name="TextBox 1"/>
          <p:cNvSpPr txBox="1"/>
          <p:nvPr/>
        </p:nvSpPr>
        <p:spPr>
          <a:xfrm>
            <a:off x="457200" y="5101694"/>
            <a:ext cx="7897091"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solidFill>
                  <a:schemeClr val="tx1"/>
                </a:solidFill>
              </a:rPr>
              <a:t>Limit shared with Executive Risk Exposures</a:t>
            </a:r>
          </a:p>
          <a:p>
            <a:pPr marL="171450" indent="-171450">
              <a:buFont typeface="Arial" panose="020B0604020202020204" pitchFamily="34" charset="0"/>
              <a:buChar char="•"/>
            </a:pPr>
            <a:r>
              <a:rPr lang="en-US" sz="1200" dirty="0" smtClean="0">
                <a:solidFill>
                  <a:schemeClr val="tx1"/>
                </a:solidFill>
              </a:rPr>
              <a:t>Industry leading Chubb base form operates as policy language</a:t>
            </a:r>
          </a:p>
          <a:p>
            <a:pPr marL="171450" indent="-171450">
              <a:buFont typeface="Arial" panose="020B0604020202020204" pitchFamily="34" charset="0"/>
              <a:buChar char="•"/>
            </a:pPr>
            <a:r>
              <a:rPr lang="en-US" sz="1200" dirty="0" smtClean="0">
                <a:solidFill>
                  <a:schemeClr val="tx1"/>
                </a:solidFill>
              </a:rPr>
              <a:t>Estimated Cost to add: 15% additional premium or $1,500 whichever is greater</a:t>
            </a:r>
          </a:p>
          <a:p>
            <a:pPr marL="171450" indent="-171450">
              <a:buFont typeface="Arial" panose="020B0604020202020204" pitchFamily="34" charset="0"/>
              <a:buChar char="•"/>
            </a:pPr>
            <a:r>
              <a:rPr lang="en-US" sz="1200" dirty="0" smtClean="0">
                <a:solidFill>
                  <a:schemeClr val="tx1"/>
                </a:solidFill>
              </a:rPr>
              <a:t>System Failure Coverage may be added for an additional premium subject to a supplemental questionnaire; this coverage triggers Business Interruption &amp; Extra Expense </a:t>
            </a:r>
          </a:p>
          <a:p>
            <a:pPr marL="171450" indent="-171450">
              <a:buFont typeface="Arial" panose="020B0604020202020204" pitchFamily="34" charset="0"/>
              <a:buChar char="•"/>
            </a:pPr>
            <a:r>
              <a:rPr lang="en-US" sz="1200" dirty="0" smtClean="0">
                <a:solidFill>
                  <a:schemeClr val="tx1"/>
                </a:solidFill>
              </a:rPr>
              <a:t>A </a:t>
            </a:r>
            <a:r>
              <a:rPr lang="en-US" sz="1200" dirty="0">
                <a:solidFill>
                  <a:schemeClr val="tx1"/>
                </a:solidFill>
              </a:rPr>
              <a:t>$3,000,000 limit may be </a:t>
            </a:r>
            <a:r>
              <a:rPr lang="en-US" sz="1200" dirty="0" smtClean="0">
                <a:solidFill>
                  <a:schemeClr val="tx1"/>
                </a:solidFill>
              </a:rPr>
              <a:t>also be available upon request </a:t>
            </a:r>
            <a:endParaRPr lang="en-US" sz="1200" dirty="0">
              <a:solidFill>
                <a:schemeClr val="tx1"/>
              </a:solidFill>
            </a:endParaRPr>
          </a:p>
        </p:txBody>
      </p:sp>
    </p:spTree>
    <p:extLst>
      <p:ext uri="{BB962C8B-B14F-4D97-AF65-F5344CB8AC3E}">
        <p14:creationId xmlns:p14="http://schemas.microsoft.com/office/powerpoint/2010/main" val="193160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43672"/>
          </a:xfrm>
        </p:spPr>
        <p:txBody>
          <a:bodyPr>
            <a:normAutofit/>
          </a:bodyPr>
          <a:lstStyle/>
          <a:p>
            <a:r>
              <a:rPr lang="en-US" sz="3200" b="1" dirty="0" smtClean="0">
                <a:solidFill>
                  <a:schemeClr val="tx1"/>
                </a:solidFill>
              </a:rPr>
              <a:t>Coverage Expansions to Be Offered</a:t>
            </a:r>
            <a:endParaRPr lang="en-US" sz="3200" b="1" dirty="0">
              <a:solidFill>
                <a:schemeClr val="tx1"/>
              </a:solidFill>
            </a:endParaRPr>
          </a:p>
        </p:txBody>
      </p:sp>
      <p:graphicFrame>
        <p:nvGraphicFramePr>
          <p:cNvPr id="4" name="Content Placeholder 3"/>
          <p:cNvGraphicFramePr>
            <a:graphicFrameLocks noGrp="1"/>
          </p:cNvGraphicFramePr>
          <p:nvPr>
            <p:ph idx="13"/>
            <p:extLst>
              <p:ext uri="{D42A27DB-BD31-4B8C-83A1-F6EECF244321}">
                <p14:modId xmlns:p14="http://schemas.microsoft.com/office/powerpoint/2010/main" val="2586669037"/>
              </p:ext>
            </p:extLst>
          </p:nvPr>
        </p:nvGraphicFramePr>
        <p:xfrm>
          <a:off x="4394201" y="1911209"/>
          <a:ext cx="3479800" cy="3369390"/>
        </p:xfrm>
        <a:graphic>
          <a:graphicData uri="http://schemas.openxmlformats.org/drawingml/2006/table">
            <a:tbl>
              <a:tblPr firstRow="1" firstCol="1" bandRow="1">
                <a:tableStyleId>{5C22544A-7EE6-4342-B048-85BDC9FD1C3A}</a:tableStyleId>
              </a:tblPr>
              <a:tblGrid>
                <a:gridCol w="789401"/>
                <a:gridCol w="1315632"/>
                <a:gridCol w="1374767"/>
              </a:tblGrid>
              <a:tr h="474207">
                <a:tc gridSpan="2">
                  <a:txBody>
                    <a:bodyPr/>
                    <a:lstStyle/>
                    <a:p>
                      <a:pPr marL="0" marR="0" algn="ctr">
                        <a:lnSpc>
                          <a:spcPct val="115000"/>
                        </a:lnSpc>
                        <a:spcBef>
                          <a:spcPts val="100"/>
                        </a:spcBef>
                        <a:spcAft>
                          <a:spcPts val="100"/>
                        </a:spcAft>
                      </a:pPr>
                      <a:r>
                        <a:rPr lang="en-US" sz="1200" b="1" kern="1200" dirty="0" smtClean="0">
                          <a:solidFill>
                            <a:schemeClr val="tx1"/>
                          </a:solidFill>
                          <a:effectLst/>
                          <a:latin typeface="Calibri" panose="020F0502020204030204" pitchFamily="34" charset="0"/>
                        </a:rPr>
                        <a:t>2018-2019</a:t>
                      </a:r>
                      <a:r>
                        <a:rPr lang="en-US" sz="900" b="1" kern="1200" dirty="0" smtClean="0">
                          <a:solidFill>
                            <a:schemeClr val="tx1"/>
                          </a:solidFill>
                          <a:effectLst/>
                          <a:latin typeface="Calibri" panose="020F0502020204030204" pitchFamily="34" charset="0"/>
                        </a:rPr>
                        <a:t> Chubb</a:t>
                      </a:r>
                      <a:endParaRPr lang="en-US" sz="900" b="1" dirty="0">
                        <a:solidFill>
                          <a:schemeClr val="tx1"/>
                        </a:solidFill>
                        <a:effectLst/>
                        <a:latin typeface="Calibri" panose="020F0502020204030204" pitchFamily="34" charset="0"/>
                      </a:endParaRPr>
                    </a:p>
                    <a:p>
                      <a:pPr marL="0" marR="0" algn="ctr">
                        <a:lnSpc>
                          <a:spcPct val="115000"/>
                        </a:lnSpc>
                        <a:spcBef>
                          <a:spcPts val="100"/>
                        </a:spcBef>
                        <a:spcAft>
                          <a:spcPts val="100"/>
                        </a:spcAft>
                      </a:pPr>
                      <a:r>
                        <a:rPr lang="en-US" sz="1100" b="1" i="1" kern="1200" dirty="0" smtClean="0">
                          <a:solidFill>
                            <a:schemeClr val="tx1"/>
                          </a:solidFill>
                          <a:effectLst/>
                          <a:latin typeface="Calibri" panose="020F0502020204030204" pitchFamily="34" charset="0"/>
                        </a:rPr>
                        <a:t>Stand</a:t>
                      </a:r>
                      <a:r>
                        <a:rPr lang="en-US" sz="1100" b="1" i="1" kern="1200" baseline="0" dirty="0" smtClean="0">
                          <a:solidFill>
                            <a:schemeClr val="tx1"/>
                          </a:solidFill>
                          <a:effectLst/>
                          <a:latin typeface="Calibri" panose="020F0502020204030204" pitchFamily="34" charset="0"/>
                        </a:rPr>
                        <a:t> Alone Program</a:t>
                      </a:r>
                      <a:endParaRPr lang="en-US" sz="1100" b="1" i="1" dirty="0">
                        <a:solidFill>
                          <a:schemeClr val="tx1"/>
                        </a:solidFill>
                        <a:effectLst/>
                        <a:latin typeface="Calibri" panose="020F0502020204030204" pitchFamily="34" charset="0"/>
                        <a:ea typeface="Calibri"/>
                        <a:cs typeface="Times New Roman"/>
                      </a:endParaRPr>
                    </a:p>
                  </a:txBody>
                  <a:tcPr marL="39379" marR="39379" marT="19690" marB="19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100"/>
                        </a:spcBef>
                        <a:spcAft>
                          <a:spcPts val="100"/>
                        </a:spcAft>
                      </a:pPr>
                      <a:r>
                        <a:rPr lang="en-US" sz="900" kern="1200" dirty="0">
                          <a:solidFill>
                            <a:schemeClr val="tx1"/>
                          </a:solidFill>
                          <a:effectLst/>
                          <a:latin typeface="Calibri" panose="020F0502020204030204" pitchFamily="34" charset="0"/>
                        </a:rPr>
                        <a:t>Limits</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097">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Network Security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smtClean="0">
                          <a:solidFill>
                            <a:schemeClr val="tx1"/>
                          </a:solidFill>
                          <a:effectLst/>
                          <a:latin typeface="Calibri" panose="020F0502020204030204" pitchFamily="34" charset="0"/>
                        </a:rPr>
                        <a:t>$1,000,000</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097">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Privacy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097">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Media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dirty="0" smtClean="0">
                          <a:solidFill>
                            <a:schemeClr val="tx1"/>
                          </a:solidFill>
                          <a:effectLst/>
                          <a:latin typeface="Calibri" panose="020F0502020204030204" pitchFamily="34" charset="0"/>
                          <a:ea typeface="Calibri"/>
                          <a:cs typeface="Times New Roman"/>
                        </a:rPr>
                        <a:t>$1,000,000</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195097">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Regulatory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195097">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PCI Assessments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dirty="0" smtClean="0">
                          <a:solidFill>
                            <a:schemeClr val="tx1"/>
                          </a:solidFill>
                          <a:effectLst/>
                          <a:latin typeface="Calibri" panose="020F0502020204030204" pitchFamily="34" charset="0"/>
                          <a:ea typeface="Calibri"/>
                          <a:cs typeface="Times New Roman"/>
                        </a:rPr>
                        <a:t>$1,000,000</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195097">
                <a:tc rowSpan="5">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dirty="0" smtClean="0">
                          <a:solidFill>
                            <a:schemeClr val="tx1"/>
                          </a:solidFill>
                          <a:effectLst/>
                          <a:latin typeface="Calibri"/>
                        </a:rPr>
                        <a:t>Breach</a:t>
                      </a:r>
                      <a:r>
                        <a:rPr lang="en-US" sz="900" baseline="0" dirty="0" smtClean="0">
                          <a:solidFill>
                            <a:schemeClr val="tx1"/>
                          </a:solidFill>
                          <a:effectLst/>
                          <a:latin typeface="Calibri"/>
                        </a:rPr>
                        <a:t> Response Costs</a:t>
                      </a:r>
                      <a:endParaRPr lang="en-US" sz="900" dirty="0" smtClean="0">
                        <a:solidFill>
                          <a:schemeClr val="tx1"/>
                        </a:solidFill>
                        <a:effectLst/>
                        <a:latin typeface="Calibri"/>
                      </a:endParaRPr>
                    </a:p>
                  </a:txBody>
                  <a:tcPr marL="39379" marR="39379" marT="19690" marB="19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Legal Expenses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195097">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Notification Expense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195097">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Credit /ID Monitoring</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195097">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Forensic Investigations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195097">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Public Relations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195097">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Cyber Extortion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097">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Data Recovery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195097">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Business Interruption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58922">
                <a:tc grid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b="0" dirty="0" smtClean="0">
                          <a:solidFill>
                            <a:schemeClr val="tx1"/>
                          </a:solidFill>
                          <a:effectLst/>
                          <a:latin typeface="Calibri" panose="020F0502020204030204" pitchFamily="34" charset="0"/>
                          <a:ea typeface="Calibri"/>
                          <a:cs typeface="Times New Roman"/>
                        </a:rPr>
                        <a:t>Dependent</a:t>
                      </a:r>
                      <a:r>
                        <a:rPr lang="en-US" sz="900" b="0" baseline="0" dirty="0" smtClean="0">
                          <a:solidFill>
                            <a:schemeClr val="tx1"/>
                          </a:solidFill>
                          <a:effectLst/>
                          <a:latin typeface="Calibri" panose="020F0502020204030204" pitchFamily="34" charset="0"/>
                          <a:ea typeface="Calibri"/>
                          <a:cs typeface="Times New Roman"/>
                        </a:rPr>
                        <a:t> Business Interruption &amp; Extra Expense</a:t>
                      </a:r>
                      <a:endParaRPr lang="en-US" sz="900" b="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dirty="0" smtClean="0">
                          <a:solidFill>
                            <a:schemeClr val="tx1"/>
                          </a:solidFill>
                          <a:effectLst/>
                          <a:latin typeface="Calibri" panose="020F0502020204030204" pitchFamily="34" charset="0"/>
                          <a:ea typeface="Calibri"/>
                          <a:cs typeface="Times New Roman"/>
                        </a:rPr>
                        <a:t>$1,000,000</a:t>
                      </a: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sp>
        <p:nvSpPr>
          <p:cNvPr id="8" name="Text Placeholder 7"/>
          <p:cNvSpPr>
            <a:spLocks noGrp="1"/>
          </p:cNvSpPr>
          <p:nvPr>
            <p:ph type="body" sz="quarter" idx="14"/>
          </p:nvPr>
        </p:nvSpPr>
        <p:spPr>
          <a:xfrm>
            <a:off x="663865" y="1166137"/>
            <a:ext cx="8229600" cy="587500"/>
          </a:xfrm>
        </p:spPr>
        <p:txBody>
          <a:bodyPr>
            <a:normAutofit fontScale="92500" lnSpcReduction="20000"/>
          </a:bodyPr>
          <a:lstStyle/>
          <a:p>
            <a:pPr marL="0" indent="0">
              <a:buNone/>
            </a:pPr>
            <a:r>
              <a:rPr lang="en-US" b="1" dirty="0" smtClean="0">
                <a:solidFill>
                  <a:schemeClr val="accent2"/>
                </a:solidFill>
                <a:latin typeface="+mn-lt"/>
              </a:rPr>
              <a:t>SORM EXECUTIVE RISK PROGRAM</a:t>
            </a:r>
          </a:p>
          <a:p>
            <a:pPr marL="0" indent="0"/>
            <a:r>
              <a:rPr lang="en-US" b="1" dirty="0" smtClean="0">
                <a:solidFill>
                  <a:schemeClr val="tx1"/>
                </a:solidFill>
                <a:latin typeface="+mn-lt"/>
              </a:rPr>
              <a:t>Option #2</a:t>
            </a:r>
            <a:r>
              <a:rPr lang="en-US" dirty="0" smtClean="0">
                <a:solidFill>
                  <a:schemeClr val="tx1"/>
                </a:solidFill>
                <a:latin typeface="+mn-lt"/>
              </a:rPr>
              <a:t>: Network Security/Cyber </a:t>
            </a:r>
            <a:r>
              <a:rPr lang="en-US" b="1" dirty="0">
                <a:solidFill>
                  <a:schemeClr val="tx1"/>
                </a:solidFill>
              </a:rPr>
              <a:t>Stand Alone Program</a:t>
            </a:r>
          </a:p>
        </p:txBody>
      </p:sp>
      <p:sp>
        <p:nvSpPr>
          <p:cNvPr id="2" name="TextBox 1"/>
          <p:cNvSpPr txBox="1"/>
          <p:nvPr/>
        </p:nvSpPr>
        <p:spPr>
          <a:xfrm>
            <a:off x="663865" y="5381840"/>
            <a:ext cx="7832209" cy="1015663"/>
          </a:xfrm>
          <a:prstGeom prst="rect">
            <a:avLst/>
          </a:prstGeom>
          <a:noFill/>
        </p:spPr>
        <p:txBody>
          <a:bodyPr wrap="none" rtlCol="0">
            <a:spAutoFit/>
          </a:bodyPr>
          <a:lstStyle/>
          <a:p>
            <a:pPr marL="171450" indent="-171450">
              <a:buFont typeface="Arial" panose="020B0604020202020204" pitchFamily="34" charset="0"/>
              <a:buChar char="•"/>
            </a:pPr>
            <a:r>
              <a:rPr lang="en-US" sz="1200" b="1" dirty="0" smtClean="0">
                <a:solidFill>
                  <a:schemeClr val="tx1"/>
                </a:solidFill>
              </a:rPr>
              <a:t>Dedicated</a:t>
            </a:r>
            <a:r>
              <a:rPr lang="en-US" sz="1200" dirty="0" smtClean="0">
                <a:solidFill>
                  <a:schemeClr val="tx1"/>
                </a:solidFill>
              </a:rPr>
              <a:t> Limit for Cyber </a:t>
            </a:r>
            <a:r>
              <a:rPr lang="en-US" sz="1200" dirty="0">
                <a:solidFill>
                  <a:schemeClr val="tx1"/>
                </a:solidFill>
              </a:rPr>
              <a:t>Exposures</a:t>
            </a:r>
          </a:p>
          <a:p>
            <a:pPr marL="171450" indent="-171450">
              <a:buFont typeface="Arial" panose="020B0604020202020204" pitchFamily="34" charset="0"/>
              <a:buChar char="•"/>
            </a:pPr>
            <a:r>
              <a:rPr lang="en-US" sz="1200" dirty="0">
                <a:solidFill>
                  <a:schemeClr val="tx1"/>
                </a:solidFill>
              </a:rPr>
              <a:t>Industry leading Chubb base form operates as policy </a:t>
            </a:r>
            <a:r>
              <a:rPr lang="en-US" sz="1200" dirty="0" smtClean="0">
                <a:solidFill>
                  <a:schemeClr val="tx1"/>
                </a:solidFill>
              </a:rPr>
              <a:t>language </a:t>
            </a:r>
            <a:r>
              <a:rPr lang="en-US" sz="1200" b="1" dirty="0" smtClean="0">
                <a:solidFill>
                  <a:schemeClr val="tx1"/>
                </a:solidFill>
              </a:rPr>
              <a:t>with additional Gallagher negotiated endorsements</a:t>
            </a:r>
            <a:endParaRPr lang="en-US" sz="1200" b="1" dirty="0">
              <a:solidFill>
                <a:schemeClr val="tx1"/>
              </a:solidFill>
            </a:endParaRPr>
          </a:p>
          <a:p>
            <a:pPr marL="171450" indent="-171450">
              <a:buFont typeface="Arial" panose="020B0604020202020204" pitchFamily="34" charset="0"/>
              <a:buChar char="•"/>
            </a:pPr>
            <a:r>
              <a:rPr lang="en-US" sz="1200" dirty="0" smtClean="0">
                <a:solidFill>
                  <a:schemeClr val="tx1"/>
                </a:solidFill>
              </a:rPr>
              <a:t>Estimated cost </a:t>
            </a:r>
            <a:r>
              <a:rPr lang="en-US" sz="1200" dirty="0">
                <a:solidFill>
                  <a:schemeClr val="tx1"/>
                </a:solidFill>
              </a:rPr>
              <a:t>to add: </a:t>
            </a:r>
            <a:r>
              <a:rPr lang="en-US" sz="1200" dirty="0" smtClean="0">
                <a:solidFill>
                  <a:schemeClr val="tx1"/>
                </a:solidFill>
              </a:rPr>
              <a:t>20% </a:t>
            </a:r>
            <a:r>
              <a:rPr lang="en-US" sz="1200" dirty="0">
                <a:solidFill>
                  <a:schemeClr val="tx1"/>
                </a:solidFill>
              </a:rPr>
              <a:t>additional premium </a:t>
            </a:r>
            <a:r>
              <a:rPr lang="en-US" sz="1200" dirty="0" smtClean="0">
                <a:solidFill>
                  <a:schemeClr val="tx1"/>
                </a:solidFill>
              </a:rPr>
              <a:t>– compared to $1M limit Executive Risk Package pricing</a:t>
            </a:r>
          </a:p>
          <a:p>
            <a:pPr marL="171450" indent="-171450">
              <a:buFont typeface="Arial" panose="020B0604020202020204" pitchFamily="34" charset="0"/>
              <a:buChar char="•"/>
            </a:pPr>
            <a:r>
              <a:rPr lang="en-US" sz="1200" dirty="0" smtClean="0">
                <a:solidFill>
                  <a:schemeClr val="tx1"/>
                </a:solidFill>
              </a:rPr>
              <a:t>System </a:t>
            </a:r>
            <a:r>
              <a:rPr lang="en-US" sz="1200" dirty="0">
                <a:solidFill>
                  <a:schemeClr val="tx1"/>
                </a:solidFill>
              </a:rPr>
              <a:t>Failure trigger for Business Interruption &amp; Extra Expense </a:t>
            </a:r>
            <a:r>
              <a:rPr lang="en-US" sz="1200" b="1" dirty="0" smtClean="0">
                <a:solidFill>
                  <a:schemeClr val="tx1"/>
                </a:solidFill>
              </a:rPr>
              <a:t>added</a:t>
            </a:r>
            <a:r>
              <a:rPr lang="en-US" sz="1200" dirty="0" smtClean="0">
                <a:solidFill>
                  <a:schemeClr val="tx1"/>
                </a:solidFill>
              </a:rPr>
              <a:t> </a:t>
            </a:r>
            <a:r>
              <a:rPr lang="en-US" sz="1200" dirty="0">
                <a:solidFill>
                  <a:schemeClr val="tx1"/>
                </a:solidFill>
              </a:rPr>
              <a:t>with answers to targeted underwriting questions</a:t>
            </a:r>
          </a:p>
          <a:p>
            <a:pPr marL="171450" indent="-171450">
              <a:buFont typeface="Arial" panose="020B0604020202020204" pitchFamily="34" charset="0"/>
              <a:buChar char="•"/>
            </a:pPr>
            <a:r>
              <a:rPr lang="en-US" sz="1200" dirty="0">
                <a:solidFill>
                  <a:schemeClr val="tx1"/>
                </a:solidFill>
              </a:rPr>
              <a:t>A $3,000,000 limit may </a:t>
            </a:r>
            <a:r>
              <a:rPr lang="en-US" sz="1200" dirty="0" smtClean="0">
                <a:solidFill>
                  <a:schemeClr val="tx1"/>
                </a:solidFill>
              </a:rPr>
              <a:t>also be </a:t>
            </a:r>
            <a:r>
              <a:rPr lang="en-US" sz="1200" dirty="0">
                <a:solidFill>
                  <a:schemeClr val="tx1"/>
                </a:solidFill>
              </a:rPr>
              <a:t>available </a:t>
            </a:r>
          </a:p>
        </p:txBody>
      </p:sp>
      <p:graphicFrame>
        <p:nvGraphicFramePr>
          <p:cNvPr id="9" name="Content Placeholder 3"/>
          <p:cNvGraphicFramePr>
            <a:graphicFrameLocks noGrp="1"/>
          </p:cNvGraphicFramePr>
          <p:nvPr>
            <p:ph idx="13"/>
            <p:extLst>
              <p:ext uri="{D42A27DB-BD31-4B8C-83A1-F6EECF244321}">
                <p14:modId xmlns:p14="http://schemas.microsoft.com/office/powerpoint/2010/main" val="3032483892"/>
              </p:ext>
            </p:extLst>
          </p:nvPr>
        </p:nvGraphicFramePr>
        <p:xfrm>
          <a:off x="663865" y="1912919"/>
          <a:ext cx="3479800" cy="3227601"/>
        </p:xfrm>
        <a:graphic>
          <a:graphicData uri="http://schemas.openxmlformats.org/drawingml/2006/table">
            <a:tbl>
              <a:tblPr firstRow="1" firstCol="1" bandRow="1">
                <a:tableStyleId>{5C22544A-7EE6-4342-B048-85BDC9FD1C3A}</a:tableStyleId>
              </a:tblPr>
              <a:tblGrid>
                <a:gridCol w="789401"/>
                <a:gridCol w="1315632"/>
                <a:gridCol w="1374767"/>
              </a:tblGrid>
              <a:tr h="392599">
                <a:tc gridSpan="2">
                  <a:txBody>
                    <a:bodyPr/>
                    <a:lstStyle/>
                    <a:p>
                      <a:pPr marL="0" marR="0" algn="ctr">
                        <a:lnSpc>
                          <a:spcPct val="115000"/>
                        </a:lnSpc>
                        <a:spcBef>
                          <a:spcPts val="100"/>
                        </a:spcBef>
                        <a:spcAft>
                          <a:spcPts val="100"/>
                        </a:spcAft>
                      </a:pPr>
                      <a:r>
                        <a:rPr lang="en-US" sz="1200" b="1" kern="1200" dirty="0" smtClean="0">
                          <a:solidFill>
                            <a:schemeClr val="tx1"/>
                          </a:solidFill>
                          <a:effectLst/>
                          <a:latin typeface="Calibri" panose="020F0502020204030204" pitchFamily="34" charset="0"/>
                        </a:rPr>
                        <a:t>2018-2019</a:t>
                      </a:r>
                      <a:r>
                        <a:rPr lang="en-US" sz="900" b="1" kern="1200" dirty="0" smtClean="0">
                          <a:solidFill>
                            <a:schemeClr val="tx1"/>
                          </a:solidFill>
                          <a:effectLst/>
                          <a:latin typeface="Calibri" panose="020F0502020204030204" pitchFamily="34" charset="0"/>
                        </a:rPr>
                        <a:t> </a:t>
                      </a:r>
                      <a:r>
                        <a:rPr lang="en-US" sz="1000" b="1" kern="1200" dirty="0" smtClean="0">
                          <a:solidFill>
                            <a:schemeClr val="tx1"/>
                          </a:solidFill>
                          <a:effectLst/>
                          <a:latin typeface="Calibri" panose="020F0502020204030204" pitchFamily="34" charset="0"/>
                        </a:rPr>
                        <a:t>Chubb</a:t>
                      </a:r>
                      <a:endParaRPr lang="en-US" sz="1000" b="1" dirty="0">
                        <a:solidFill>
                          <a:schemeClr val="tx1"/>
                        </a:solidFill>
                        <a:effectLst/>
                        <a:latin typeface="Calibri" panose="020F0502020204030204" pitchFamily="34" charset="0"/>
                      </a:endParaRPr>
                    </a:p>
                    <a:p>
                      <a:pPr marL="0" marR="0" algn="ctr">
                        <a:lnSpc>
                          <a:spcPct val="115000"/>
                        </a:lnSpc>
                        <a:spcBef>
                          <a:spcPts val="100"/>
                        </a:spcBef>
                        <a:spcAft>
                          <a:spcPts val="100"/>
                        </a:spcAft>
                      </a:pPr>
                      <a:r>
                        <a:rPr lang="en-US" sz="1000" b="1" kern="1200" dirty="0" smtClean="0">
                          <a:solidFill>
                            <a:schemeClr val="tx1"/>
                          </a:solidFill>
                          <a:effectLst/>
                          <a:latin typeface="Calibri" panose="020F0502020204030204" pitchFamily="34" charset="0"/>
                        </a:rPr>
                        <a:t>Endorsement </a:t>
                      </a:r>
                      <a:r>
                        <a:rPr lang="en-US" sz="1000" b="1" kern="1200" dirty="0">
                          <a:solidFill>
                            <a:schemeClr val="tx1"/>
                          </a:solidFill>
                          <a:effectLst/>
                          <a:latin typeface="Calibri" panose="020F0502020204030204" pitchFamily="34" charset="0"/>
                        </a:rPr>
                        <a:t>Provisions</a:t>
                      </a:r>
                      <a:endParaRPr lang="en-US" sz="1000" b="1" dirty="0">
                        <a:solidFill>
                          <a:schemeClr val="tx1"/>
                        </a:solidFill>
                        <a:effectLst/>
                        <a:latin typeface="Calibri" panose="020F0502020204030204" pitchFamily="34" charset="0"/>
                        <a:ea typeface="Calibri"/>
                        <a:cs typeface="Times New Roman"/>
                      </a:endParaRPr>
                    </a:p>
                  </a:txBody>
                  <a:tcPr marL="39379" marR="39379" marT="19690" marB="19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100"/>
                        </a:spcBef>
                        <a:spcAft>
                          <a:spcPts val="100"/>
                        </a:spcAft>
                      </a:pPr>
                      <a:r>
                        <a:rPr lang="en-US" sz="900" kern="1200" dirty="0">
                          <a:solidFill>
                            <a:schemeClr val="tx1"/>
                          </a:solidFill>
                          <a:effectLst/>
                          <a:latin typeface="Calibri" panose="020F0502020204030204" pitchFamily="34" charset="0"/>
                        </a:rPr>
                        <a:t>Limits</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4288">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Network Security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kern="1200" dirty="0" smtClean="0">
                          <a:solidFill>
                            <a:schemeClr val="tx1"/>
                          </a:solidFill>
                          <a:effectLst/>
                          <a:latin typeface="Calibri" panose="020F0502020204030204" pitchFamily="34" charset="0"/>
                        </a:rPr>
                        <a:t>$1,000,000</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545">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Privacy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Media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dirty="0" smtClean="0">
                          <a:solidFill>
                            <a:schemeClr val="tx1"/>
                          </a:solidFill>
                          <a:effectLst/>
                          <a:latin typeface="Calibri" panose="020F0502020204030204" pitchFamily="34" charset="0"/>
                          <a:ea typeface="Calibri"/>
                          <a:cs typeface="Times New Roman"/>
                        </a:rPr>
                        <a:t>Not Included</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Regulatory Liability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PCI Assessments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nSpc>
                          <a:spcPct val="115000"/>
                        </a:lnSpc>
                        <a:spcBef>
                          <a:spcPts val="0"/>
                        </a:spcBef>
                        <a:spcAft>
                          <a:spcPts val="0"/>
                        </a:spcAft>
                      </a:pPr>
                      <a:r>
                        <a:rPr lang="en-US" sz="900" dirty="0" smtClean="0">
                          <a:solidFill>
                            <a:schemeClr val="tx1"/>
                          </a:solidFill>
                          <a:effectLst/>
                          <a:latin typeface="Calibri" panose="020F0502020204030204" pitchFamily="34" charset="0"/>
                          <a:ea typeface="Calibri"/>
                          <a:cs typeface="Times New Roman"/>
                        </a:rPr>
                        <a:t>$250,000</a:t>
                      </a:r>
                      <a:endParaRPr lang="en-US" sz="90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rowSpan="5">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dirty="0" smtClean="0">
                          <a:solidFill>
                            <a:schemeClr val="tx1"/>
                          </a:solidFill>
                          <a:effectLst/>
                          <a:latin typeface="Calibri"/>
                        </a:rPr>
                        <a:t>Breach</a:t>
                      </a:r>
                      <a:r>
                        <a:rPr lang="en-US" sz="900" baseline="0" dirty="0" smtClean="0">
                          <a:solidFill>
                            <a:schemeClr val="tx1"/>
                          </a:solidFill>
                          <a:effectLst/>
                          <a:latin typeface="Calibri"/>
                        </a:rPr>
                        <a:t> Response Costs</a:t>
                      </a:r>
                      <a:endParaRPr lang="en-US" sz="900" dirty="0" smtClean="0">
                        <a:solidFill>
                          <a:schemeClr val="tx1"/>
                        </a:solidFill>
                        <a:effectLst/>
                        <a:latin typeface="Calibri"/>
                      </a:endParaRPr>
                    </a:p>
                  </a:txBody>
                  <a:tcPr marL="39379" marR="39379" marT="19690" marB="19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Legal Expenses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Notification Expense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84787">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Credit /ID Monitoring</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Forensic Investigations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vMerge="1">
                  <a:txBody>
                    <a:bodyPr/>
                    <a:lstStyle/>
                    <a:p>
                      <a:endParaRPr lang="en-US"/>
                    </a:p>
                  </a:txBody>
                  <a:tcPr/>
                </a:tc>
                <a:tc>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Public Relations</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Cyber Extortion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Data Recovery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0">
                <a:tc gridSpan="2">
                  <a:txBody>
                    <a:bodyPr/>
                    <a:lstStyle/>
                    <a:p>
                      <a:pPr marL="0" marR="0">
                        <a:lnSpc>
                          <a:spcPct val="115000"/>
                        </a:lnSpc>
                        <a:spcBef>
                          <a:spcPts val="0"/>
                        </a:spcBef>
                        <a:spcAft>
                          <a:spcPts val="0"/>
                        </a:spcAft>
                      </a:pPr>
                      <a:r>
                        <a:rPr lang="en-US" sz="900" b="0" kern="1200" dirty="0">
                          <a:solidFill>
                            <a:schemeClr val="tx1"/>
                          </a:solidFill>
                          <a:effectLst/>
                          <a:latin typeface="Calibri" panose="020F0502020204030204" pitchFamily="34" charset="0"/>
                        </a:rPr>
                        <a:t>Business Interruption </a:t>
                      </a:r>
                      <a:endParaRPr lang="en-US" sz="900" b="0" dirty="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Calibri" panose="020F0502020204030204" pitchFamily="34" charset="0"/>
                        </a:rPr>
                        <a:t>$1,000,000</a:t>
                      </a:r>
                      <a:endParaRPr lang="en-US" sz="90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13244">
                <a:tc grid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b="0" dirty="0" smtClean="0">
                          <a:solidFill>
                            <a:schemeClr val="tx1"/>
                          </a:solidFill>
                          <a:effectLst/>
                          <a:latin typeface="Calibri" panose="020F0502020204030204" pitchFamily="34" charset="0"/>
                          <a:ea typeface="Calibri"/>
                          <a:cs typeface="Times New Roman"/>
                        </a:rPr>
                        <a:t>Dependent</a:t>
                      </a:r>
                      <a:r>
                        <a:rPr lang="en-US" sz="900" b="0" baseline="0" dirty="0" smtClean="0">
                          <a:solidFill>
                            <a:schemeClr val="tx1"/>
                          </a:solidFill>
                          <a:effectLst/>
                          <a:latin typeface="Calibri" panose="020F0502020204030204" pitchFamily="34" charset="0"/>
                          <a:ea typeface="Calibri"/>
                          <a:cs typeface="Times New Roman"/>
                        </a:rPr>
                        <a:t> Business Interruption &amp; Extra Expense</a:t>
                      </a:r>
                      <a:endParaRPr lang="en-US" sz="900" b="0" dirty="0" smtClean="0">
                        <a:solidFill>
                          <a:schemeClr val="tx1"/>
                        </a:solidFill>
                        <a:effectLst/>
                        <a:latin typeface="Calibri" panose="020F0502020204030204" pitchFamily="34" charset="0"/>
                        <a:ea typeface="Calibri"/>
                        <a:cs typeface="Times New Roman"/>
                      </a:endParaRP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900" dirty="0" smtClean="0">
                          <a:solidFill>
                            <a:schemeClr val="tx1"/>
                          </a:solidFill>
                          <a:effectLst/>
                          <a:latin typeface="Calibri" panose="020F0502020204030204" pitchFamily="34" charset="0"/>
                          <a:ea typeface="Calibri"/>
                          <a:cs typeface="Times New Roman"/>
                        </a:rPr>
                        <a:t>$250,000</a:t>
                      </a:r>
                    </a:p>
                  </a:txBody>
                  <a:tcPr marL="39379" marR="39379" marT="19690" marB="19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10666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18209" y="176502"/>
            <a:ext cx="8229600" cy="478126"/>
          </a:xfrm>
        </p:spPr>
        <p:txBody>
          <a:bodyPr>
            <a:normAutofit fontScale="90000"/>
          </a:bodyPr>
          <a:lstStyle/>
          <a:p>
            <a:r>
              <a:rPr lang="en-US" sz="3200" b="1" dirty="0" smtClean="0">
                <a:solidFill>
                  <a:schemeClr val="tx1"/>
                </a:solidFill>
              </a:rPr>
              <a:t>Coverage Expansions to Be Offered</a:t>
            </a:r>
            <a:endParaRPr lang="en-US" sz="3200" b="1" dirty="0">
              <a:solidFill>
                <a:schemeClr val="tx1"/>
              </a:solidFill>
            </a:endParaRPr>
          </a:p>
        </p:txBody>
      </p:sp>
      <p:sp>
        <p:nvSpPr>
          <p:cNvPr id="7" name="Content Placeholder 6"/>
          <p:cNvSpPr>
            <a:spLocks noGrp="1"/>
          </p:cNvSpPr>
          <p:nvPr>
            <p:ph idx="4294967295"/>
          </p:nvPr>
        </p:nvSpPr>
        <p:spPr>
          <a:xfrm>
            <a:off x="228600" y="1027112"/>
            <a:ext cx="8483600" cy="5233988"/>
          </a:xfrm>
        </p:spPr>
        <p:txBody>
          <a:bodyPr>
            <a:normAutofit/>
          </a:bodyPr>
          <a:lstStyle/>
          <a:p>
            <a:pPr marL="0" indent="0">
              <a:buNone/>
            </a:pPr>
            <a:r>
              <a:rPr lang="en-US" sz="1600" b="1" dirty="0" smtClean="0">
                <a:latin typeface="+mn-lt"/>
              </a:rPr>
              <a:t>Fiduciary Liability</a:t>
            </a:r>
            <a:endParaRPr lang="en-US" sz="1600" b="1" dirty="0" smtClean="0"/>
          </a:p>
          <a:p>
            <a:pPr marL="0" indent="0">
              <a:buNone/>
            </a:pPr>
            <a:endParaRPr lang="en-US" sz="800" dirty="0">
              <a:latin typeface="+mj-lt"/>
            </a:endParaRPr>
          </a:p>
          <a:p>
            <a:pPr marL="0" indent="0">
              <a:buNone/>
            </a:pPr>
            <a:r>
              <a:rPr lang="en-US" sz="1100" dirty="0" smtClean="0">
                <a:latin typeface="+mn-lt"/>
              </a:rPr>
              <a:t>Program offers  assistance in protecting the employee benefit plan, the plan trustees and employees, against claims alleging breach of their fiduciary duties to the plan or alleging they committed an error in the administration of the plan.</a:t>
            </a:r>
          </a:p>
          <a:p>
            <a:pPr marL="0" indent="0">
              <a:buNone/>
            </a:pPr>
            <a:endParaRPr lang="en-US" sz="1100" dirty="0">
              <a:latin typeface="+mn-lt"/>
            </a:endParaRPr>
          </a:p>
          <a:p>
            <a:pPr marL="0" indent="0">
              <a:buNone/>
            </a:pPr>
            <a:r>
              <a:rPr lang="en-US" sz="1100" dirty="0" smtClean="0">
                <a:latin typeface="+mn-lt"/>
              </a:rPr>
              <a:t>Policy offers to important benefits of defense and indemnity to the organization and plan.   What does it address-</a:t>
            </a:r>
            <a:endParaRPr lang="en-US" sz="1100" dirty="0">
              <a:latin typeface="+mn-lt"/>
            </a:endParaRPr>
          </a:p>
          <a:p>
            <a:pPr>
              <a:buFont typeface="Arial" charset="0"/>
              <a:buChar char="•"/>
            </a:pPr>
            <a:r>
              <a:rPr lang="en-US" sz="1100" dirty="0" smtClean="0">
                <a:latin typeface="+mn-lt"/>
              </a:rPr>
              <a:t>Breach of Fiduciary Duty</a:t>
            </a:r>
          </a:p>
          <a:p>
            <a:pPr>
              <a:buFont typeface="Arial" charset="0"/>
              <a:buChar char="•"/>
            </a:pPr>
            <a:r>
              <a:rPr lang="en-US" sz="1100" dirty="0" smtClean="0">
                <a:latin typeface="+mn-lt"/>
              </a:rPr>
              <a:t>Administration of the Plan- Signing individuals up, offering counsel, taking of payroll to pay premium or contribution</a:t>
            </a:r>
          </a:p>
          <a:p>
            <a:pPr>
              <a:buFont typeface="Arial" charset="0"/>
              <a:buChar char="•"/>
            </a:pPr>
            <a:r>
              <a:rPr lang="en-US" sz="1100" dirty="0" smtClean="0">
                <a:latin typeface="+mn-lt"/>
              </a:rPr>
              <a:t>Voluntary Compliance Programs- EPCRS, DOL’s Voluntary Correction Program, or IRS Audit Closing Agreement</a:t>
            </a:r>
          </a:p>
          <a:p>
            <a:pPr>
              <a:buFont typeface="Arial" charset="0"/>
              <a:buChar char="•"/>
            </a:pPr>
            <a:r>
              <a:rPr lang="en-US" sz="1100" dirty="0" smtClean="0">
                <a:latin typeface="+mn-lt"/>
              </a:rPr>
              <a:t>Regulatory Penalties- 502i, 502L, 502C, HIPAA, Section 4975, Settlor Act, Affordable Care Act,  or the Plan Protection Correction Act</a:t>
            </a:r>
          </a:p>
          <a:p>
            <a:pPr marL="0" indent="0">
              <a:buNone/>
            </a:pPr>
            <a:endParaRPr lang="en-US" sz="1100" dirty="0" smtClean="0">
              <a:latin typeface="+mn-lt"/>
            </a:endParaRPr>
          </a:p>
          <a:p>
            <a:pPr marL="0" indent="0">
              <a:buNone/>
            </a:pPr>
            <a:r>
              <a:rPr lang="en-US" sz="1100" dirty="0" smtClean="0">
                <a:latin typeface="+mn-lt"/>
              </a:rPr>
              <a:t>If organization has exposure to pension, retirement plan, health, dental, or stock contribution plan, Fiduciary Liability coverage may be desired.</a:t>
            </a:r>
            <a:r>
              <a:rPr lang="en-US" sz="1100" dirty="0">
                <a:latin typeface="+mn-lt"/>
              </a:rPr>
              <a:t> </a:t>
            </a:r>
            <a:r>
              <a:rPr lang="en-US" sz="1100" dirty="0" smtClean="0">
                <a:latin typeface="+mn-lt"/>
              </a:rPr>
              <a:t> </a:t>
            </a:r>
            <a:r>
              <a:rPr lang="en-US" sz="1100" dirty="0" smtClean="0">
                <a:latin typeface="+mj-lt"/>
              </a:rPr>
              <a:t>Renewal proposal will include pricing indications for a $1,000,000 and $3,000,000 limit program using the organizations total plan size as  a guide.   Additional information and a application will be needed, if you wish to secure and include in your SORM Executive Risk  Program.  Chubb has offered initial limit options, but if your organization needs, higher limits will be available up to $25 million.</a:t>
            </a:r>
            <a:endParaRPr lang="en-US" sz="1100" dirty="0">
              <a:latin typeface="+mj-lt"/>
            </a:endParaRPr>
          </a:p>
          <a:p>
            <a:pPr marL="0" indent="0">
              <a:buNone/>
            </a:pPr>
            <a:endParaRPr lang="en-US" sz="1200" dirty="0" smtClean="0">
              <a:latin typeface="+mj-lt"/>
            </a:endParaRPr>
          </a:p>
          <a:p>
            <a:pPr marL="0" indent="0">
              <a:buNone/>
            </a:pPr>
            <a:endParaRPr lang="en-US" sz="1200" dirty="0">
              <a:latin typeface="+mj-lt"/>
            </a:endParaRPr>
          </a:p>
        </p:txBody>
      </p:sp>
      <p:sp>
        <p:nvSpPr>
          <p:cNvPr id="8" name="Text Placeholder 7"/>
          <p:cNvSpPr>
            <a:spLocks noGrp="1"/>
          </p:cNvSpPr>
          <p:nvPr>
            <p:ph type="body" sz="quarter" idx="4294967295"/>
          </p:nvPr>
        </p:nvSpPr>
        <p:spPr>
          <a:xfrm>
            <a:off x="215900" y="669925"/>
            <a:ext cx="8229600" cy="322263"/>
          </a:xfrm>
        </p:spPr>
        <p:txBody>
          <a:bodyPr>
            <a:normAutofit fontScale="70000" lnSpcReduction="20000"/>
          </a:bodyPr>
          <a:lstStyle/>
          <a:p>
            <a:pPr marL="0" indent="0">
              <a:buNone/>
            </a:pPr>
            <a:r>
              <a:rPr lang="en-US" b="1" dirty="0" smtClean="0">
                <a:solidFill>
                  <a:schemeClr val="accent2"/>
                </a:solidFill>
                <a:latin typeface="+mn-lt"/>
              </a:rPr>
              <a:t>SORM EXECUTIVE RISK PROGRAM</a:t>
            </a:r>
            <a:endParaRPr lang="en-US" b="1" dirty="0">
              <a:solidFill>
                <a:schemeClr val="accent2"/>
              </a:solidFill>
              <a:latin typeface="+mn-lt"/>
            </a:endParaRPr>
          </a:p>
        </p:txBody>
      </p:sp>
    </p:spTree>
    <p:extLst>
      <p:ext uri="{BB962C8B-B14F-4D97-AF65-F5344CB8AC3E}">
        <p14:creationId xmlns:p14="http://schemas.microsoft.com/office/powerpoint/2010/main" val="43095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18209" y="176502"/>
            <a:ext cx="8229600" cy="478126"/>
          </a:xfrm>
        </p:spPr>
        <p:txBody>
          <a:bodyPr>
            <a:normAutofit fontScale="90000"/>
          </a:bodyPr>
          <a:lstStyle/>
          <a:p>
            <a:r>
              <a:rPr lang="en-US" sz="3200" b="1" dirty="0" smtClean="0">
                <a:solidFill>
                  <a:schemeClr val="tx1"/>
                </a:solidFill>
              </a:rPr>
              <a:t>Coverage Expansions to Be Offered</a:t>
            </a:r>
            <a:endParaRPr lang="en-US" sz="3200" b="1" dirty="0">
              <a:solidFill>
                <a:schemeClr val="tx1"/>
              </a:solidFill>
            </a:endParaRPr>
          </a:p>
        </p:txBody>
      </p:sp>
      <p:sp>
        <p:nvSpPr>
          <p:cNvPr id="7" name="Content Placeholder 6"/>
          <p:cNvSpPr>
            <a:spLocks noGrp="1"/>
          </p:cNvSpPr>
          <p:nvPr>
            <p:ph idx="4294967295"/>
          </p:nvPr>
        </p:nvSpPr>
        <p:spPr>
          <a:xfrm>
            <a:off x="228600" y="1027112"/>
            <a:ext cx="8483600" cy="5233988"/>
          </a:xfrm>
        </p:spPr>
        <p:txBody>
          <a:bodyPr>
            <a:normAutofit/>
          </a:bodyPr>
          <a:lstStyle/>
          <a:p>
            <a:pPr marL="0" indent="0">
              <a:buNone/>
            </a:pPr>
            <a:r>
              <a:rPr lang="en-US" sz="1600" b="1" dirty="0" smtClean="0">
                <a:latin typeface="+mn-lt"/>
              </a:rPr>
              <a:t>Blanket Crime</a:t>
            </a:r>
            <a:endParaRPr lang="en-US" sz="1600" b="1" dirty="0" smtClean="0"/>
          </a:p>
          <a:p>
            <a:pPr marL="0" indent="0">
              <a:buNone/>
            </a:pPr>
            <a:endParaRPr lang="en-US" sz="800" dirty="0">
              <a:latin typeface="+mj-lt"/>
            </a:endParaRPr>
          </a:p>
          <a:p>
            <a:pPr marL="0" indent="0">
              <a:buNone/>
            </a:pPr>
            <a:r>
              <a:rPr lang="en-US" sz="1100" dirty="0" smtClean="0">
                <a:latin typeface="+mn-lt"/>
              </a:rPr>
              <a:t>Key Coverage Points-</a:t>
            </a:r>
          </a:p>
          <a:p>
            <a:pPr marL="0" indent="0">
              <a:buNone/>
            </a:pPr>
            <a:endParaRPr lang="en-US" sz="1100" dirty="0" smtClean="0">
              <a:latin typeface="+mn-lt"/>
            </a:endParaRPr>
          </a:p>
          <a:p>
            <a:pPr marL="0" indent="0">
              <a:buNone/>
            </a:pPr>
            <a:r>
              <a:rPr lang="en-US" sz="1100" i="1" dirty="0">
                <a:latin typeface="+mn-lt"/>
              </a:rPr>
              <a:t>Employee Dishonesty	</a:t>
            </a:r>
            <a:endParaRPr lang="en-US" sz="1100" dirty="0">
              <a:latin typeface="+mn-lt"/>
            </a:endParaRPr>
          </a:p>
          <a:p>
            <a:r>
              <a:rPr lang="en-US" sz="1100" dirty="0">
                <a:latin typeface="+mn-lt"/>
              </a:rPr>
              <a:t>Addresses employee theft and collusion with others to take funds or property from the organization for their own benefit and gain.</a:t>
            </a:r>
          </a:p>
          <a:p>
            <a:pPr marL="0" indent="0">
              <a:buNone/>
            </a:pPr>
            <a:r>
              <a:rPr lang="en-US" sz="1100" i="1" dirty="0">
                <a:latin typeface="+mn-lt"/>
              </a:rPr>
              <a:t>Forgery and Alteration</a:t>
            </a:r>
            <a:endParaRPr lang="en-US" sz="1100" dirty="0">
              <a:latin typeface="+mn-lt"/>
            </a:endParaRPr>
          </a:p>
          <a:p>
            <a:r>
              <a:rPr lang="en-US" sz="1100" dirty="0">
                <a:latin typeface="+mn-lt"/>
              </a:rPr>
              <a:t>As it notes, the changing of a formal contract or agreement for a financial gain</a:t>
            </a:r>
          </a:p>
          <a:p>
            <a:pPr marL="0" indent="0">
              <a:buNone/>
            </a:pPr>
            <a:r>
              <a:rPr lang="en-US" sz="1100" i="1" dirty="0">
                <a:latin typeface="+mn-lt"/>
              </a:rPr>
              <a:t>Inside or Outside Premise Protection</a:t>
            </a:r>
            <a:endParaRPr lang="en-US" sz="1100" dirty="0">
              <a:latin typeface="+mn-lt"/>
            </a:endParaRPr>
          </a:p>
          <a:p>
            <a:r>
              <a:rPr lang="en-US" sz="1100" dirty="0">
                <a:latin typeface="+mn-lt"/>
              </a:rPr>
              <a:t>For the theft or robbery of money, securities, or property depending on the </a:t>
            </a:r>
            <a:r>
              <a:rPr lang="en-US" sz="1100" dirty="0" smtClean="0">
                <a:latin typeface="+mn-lt"/>
              </a:rPr>
              <a:t>organization activities </a:t>
            </a:r>
            <a:r>
              <a:rPr lang="en-US" sz="1100" dirty="0">
                <a:latin typeface="+mn-lt"/>
              </a:rPr>
              <a:t>and its needs</a:t>
            </a:r>
          </a:p>
          <a:p>
            <a:pPr marL="0" indent="0">
              <a:buNone/>
            </a:pPr>
            <a:r>
              <a:rPr lang="en-US" sz="1100" i="1" dirty="0">
                <a:latin typeface="+mn-lt"/>
              </a:rPr>
              <a:t>Computer Theft</a:t>
            </a:r>
            <a:endParaRPr lang="en-US" sz="1100" dirty="0">
              <a:latin typeface="+mn-lt"/>
            </a:endParaRPr>
          </a:p>
          <a:p>
            <a:r>
              <a:rPr lang="en-US" sz="1100" dirty="0">
                <a:latin typeface="+mn-lt"/>
              </a:rPr>
              <a:t>Theft of funds or securities via a computer.  This could be the </a:t>
            </a:r>
            <a:r>
              <a:rPr lang="en-US" sz="1100" dirty="0" err="1">
                <a:latin typeface="+mn-lt"/>
              </a:rPr>
              <a:t>mis</a:t>
            </a:r>
            <a:r>
              <a:rPr lang="en-US" sz="1100" dirty="0">
                <a:latin typeface="+mn-lt"/>
              </a:rPr>
              <a:t>-use of transferring funds between a financial institution and the covered SORM facility, another state agency, or the open public.</a:t>
            </a:r>
          </a:p>
          <a:p>
            <a:pPr marL="0" indent="0">
              <a:buNone/>
            </a:pPr>
            <a:r>
              <a:rPr lang="en-US" sz="1100" i="1" dirty="0">
                <a:latin typeface="+mn-lt"/>
              </a:rPr>
              <a:t>Funds Transfer Fraud</a:t>
            </a:r>
            <a:endParaRPr lang="en-US" sz="1100" dirty="0">
              <a:latin typeface="+mn-lt"/>
            </a:endParaRPr>
          </a:p>
          <a:p>
            <a:r>
              <a:rPr lang="en-US" sz="1100" dirty="0">
                <a:latin typeface="+mn-lt"/>
              </a:rPr>
              <a:t>Such provisions address the potential theft or taking of funds via a wire or voice initiated transfer between the covered organization and a third party.</a:t>
            </a:r>
          </a:p>
          <a:p>
            <a:pPr marL="0" indent="0">
              <a:buNone/>
            </a:pPr>
            <a:r>
              <a:rPr lang="en-US" sz="1100" i="1" dirty="0">
                <a:latin typeface="+mn-lt"/>
              </a:rPr>
              <a:t>Claim Expense</a:t>
            </a:r>
            <a:endParaRPr lang="en-US" sz="1100" dirty="0">
              <a:latin typeface="+mn-lt"/>
            </a:endParaRPr>
          </a:p>
          <a:p>
            <a:r>
              <a:rPr lang="en-US" sz="1100" dirty="0">
                <a:latin typeface="+mn-lt"/>
              </a:rPr>
              <a:t>Assists in the </a:t>
            </a:r>
            <a:r>
              <a:rPr lang="en-US" sz="1100" dirty="0" smtClean="0">
                <a:latin typeface="+mn-lt"/>
              </a:rPr>
              <a:t>costs incurred in determining if activity was a claim.  Such would include internal </a:t>
            </a:r>
            <a:r>
              <a:rPr lang="en-US" sz="1100" dirty="0">
                <a:latin typeface="+mn-lt"/>
              </a:rPr>
              <a:t>payroll and accounting </a:t>
            </a:r>
            <a:r>
              <a:rPr lang="en-US" sz="1100" dirty="0" smtClean="0">
                <a:latin typeface="+mn-lt"/>
              </a:rPr>
              <a:t>services. </a:t>
            </a:r>
            <a:endParaRPr lang="en-US" sz="1100" dirty="0">
              <a:latin typeface="+mn-lt"/>
            </a:endParaRPr>
          </a:p>
          <a:p>
            <a:pPr marL="0" indent="0">
              <a:buNone/>
            </a:pPr>
            <a:endParaRPr lang="en-US" sz="800" dirty="0" smtClean="0">
              <a:latin typeface="+mj-lt"/>
            </a:endParaRPr>
          </a:p>
          <a:p>
            <a:pPr marL="0" indent="0">
              <a:buNone/>
            </a:pPr>
            <a:r>
              <a:rPr lang="en-US" sz="1100" dirty="0" smtClean="0">
                <a:latin typeface="+mj-lt"/>
              </a:rPr>
              <a:t>Policy can also address Social Engineering Fraud or Misappropriation of Funds losses for a sub-limit.   It also includes necessary ERISA Bond provisions, if organization has such a plan or requirement for a retirement or benefit plan.</a:t>
            </a:r>
          </a:p>
          <a:p>
            <a:pPr marL="0" indent="0">
              <a:buNone/>
            </a:pPr>
            <a:endParaRPr lang="en-US" sz="1100" dirty="0" smtClean="0">
              <a:latin typeface="+mj-lt"/>
            </a:endParaRPr>
          </a:p>
          <a:p>
            <a:pPr marL="0" indent="0">
              <a:buNone/>
            </a:pPr>
            <a:r>
              <a:rPr lang="en-US" sz="1100" dirty="0" smtClean="0">
                <a:latin typeface="+mj-lt"/>
              </a:rPr>
              <a:t>SORM will include in our upcoming renewal  proposal pricing indications to consider a $1,000,000 limit program for your organization using the organizations total asset size as  guide to possible pricing.   Additional information and a Chubb application will be needed if you wish to secure and include noted coverage  in your SORM Executive Risk  Program</a:t>
            </a:r>
            <a:r>
              <a:rPr lang="en-US" sz="1100" dirty="0" smtClean="0">
                <a:latin typeface="+mn-lt"/>
              </a:rPr>
              <a:t>. </a:t>
            </a:r>
            <a:r>
              <a:rPr lang="en-US" sz="1100" dirty="0">
                <a:latin typeface="+mn-lt"/>
              </a:rPr>
              <a:t>Chubb has offered initial </a:t>
            </a:r>
            <a:r>
              <a:rPr lang="en-US" sz="1100" dirty="0" smtClean="0">
                <a:latin typeface="+mn-lt"/>
              </a:rPr>
              <a:t>limit option of $1 million, </a:t>
            </a:r>
            <a:r>
              <a:rPr lang="en-US" sz="1100" dirty="0">
                <a:latin typeface="+mn-lt"/>
              </a:rPr>
              <a:t>but if </a:t>
            </a:r>
            <a:r>
              <a:rPr lang="en-US" sz="1100" dirty="0" smtClean="0">
                <a:latin typeface="+mn-lt"/>
              </a:rPr>
              <a:t>organization needs </a:t>
            </a:r>
            <a:r>
              <a:rPr lang="en-US" sz="1100" dirty="0">
                <a:latin typeface="+mn-lt"/>
              </a:rPr>
              <a:t>higher </a:t>
            </a:r>
            <a:r>
              <a:rPr lang="en-US" sz="1100" dirty="0" smtClean="0">
                <a:latin typeface="+mn-lt"/>
              </a:rPr>
              <a:t>limits due to size or structure, carrier has ability to offer limits up </a:t>
            </a:r>
            <a:r>
              <a:rPr lang="en-US" sz="1100" dirty="0">
                <a:latin typeface="+mn-lt"/>
              </a:rPr>
              <a:t>to $25 million.</a:t>
            </a:r>
          </a:p>
          <a:p>
            <a:pPr marL="0" indent="0">
              <a:buNone/>
            </a:pPr>
            <a:endParaRPr lang="en-US" sz="1100" dirty="0">
              <a:latin typeface="+mj-lt"/>
            </a:endParaRPr>
          </a:p>
          <a:p>
            <a:pPr marL="0" indent="0">
              <a:buNone/>
            </a:pPr>
            <a:endParaRPr lang="en-US" sz="1200" dirty="0" smtClean="0">
              <a:latin typeface="+mj-lt"/>
            </a:endParaRPr>
          </a:p>
          <a:p>
            <a:pPr marL="0" indent="0">
              <a:buNone/>
            </a:pPr>
            <a:endParaRPr lang="en-US" sz="1200" dirty="0">
              <a:latin typeface="+mj-lt"/>
            </a:endParaRPr>
          </a:p>
        </p:txBody>
      </p:sp>
      <p:sp>
        <p:nvSpPr>
          <p:cNvPr id="8" name="Text Placeholder 7"/>
          <p:cNvSpPr>
            <a:spLocks noGrp="1"/>
          </p:cNvSpPr>
          <p:nvPr>
            <p:ph type="body" sz="quarter" idx="4294967295"/>
          </p:nvPr>
        </p:nvSpPr>
        <p:spPr>
          <a:xfrm>
            <a:off x="215900" y="669925"/>
            <a:ext cx="8229600" cy="322263"/>
          </a:xfrm>
        </p:spPr>
        <p:txBody>
          <a:bodyPr>
            <a:normAutofit fontScale="70000" lnSpcReduction="20000"/>
          </a:bodyPr>
          <a:lstStyle/>
          <a:p>
            <a:pPr marL="0" indent="0">
              <a:buNone/>
            </a:pPr>
            <a:r>
              <a:rPr lang="en-US" b="1" dirty="0" smtClean="0">
                <a:solidFill>
                  <a:schemeClr val="accent2"/>
                </a:solidFill>
                <a:latin typeface="+mn-lt"/>
              </a:rPr>
              <a:t>SORM EXECUTIVE RISK PROGRAM</a:t>
            </a:r>
            <a:endParaRPr lang="en-US" b="1" dirty="0">
              <a:solidFill>
                <a:schemeClr val="accent2"/>
              </a:solidFill>
              <a:latin typeface="+mn-lt"/>
            </a:endParaRPr>
          </a:p>
        </p:txBody>
      </p:sp>
    </p:spTree>
    <p:extLst>
      <p:ext uri="{BB962C8B-B14F-4D97-AF65-F5344CB8AC3E}">
        <p14:creationId xmlns:p14="http://schemas.microsoft.com/office/powerpoint/2010/main" val="220747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bwMode="auto">
          <a:xfrm>
            <a:off x="664028" y="274320"/>
            <a:ext cx="7895771" cy="93218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r>
              <a:rPr lang="en-US" sz="3100" b="1" dirty="0" smtClean="0">
                <a:solidFill>
                  <a:srgbClr val="262626"/>
                </a:solidFill>
                <a:latin typeface="Calibri" pitchFamily="34" charset="0"/>
              </a:rPr>
              <a:t>PROPOSED RENEWAL TIME LINE</a:t>
            </a:r>
          </a:p>
        </p:txBody>
      </p:sp>
      <p:graphicFrame>
        <p:nvGraphicFramePr>
          <p:cNvPr id="3" name="Table 2"/>
          <p:cNvGraphicFramePr>
            <a:graphicFrameLocks noGrp="1"/>
          </p:cNvGraphicFramePr>
          <p:nvPr>
            <p:extLst>
              <p:ext uri="{D42A27DB-BD31-4B8C-83A1-F6EECF244321}">
                <p14:modId xmlns:p14="http://schemas.microsoft.com/office/powerpoint/2010/main" val="1449868387"/>
              </p:ext>
            </p:extLst>
          </p:nvPr>
        </p:nvGraphicFramePr>
        <p:xfrm>
          <a:off x="778329" y="1436914"/>
          <a:ext cx="7019188" cy="3795254"/>
        </p:xfrm>
        <a:graphic>
          <a:graphicData uri="http://schemas.openxmlformats.org/drawingml/2006/table">
            <a:tbl>
              <a:tblPr/>
              <a:tblGrid>
                <a:gridCol w="5231634"/>
                <a:gridCol w="1787554"/>
              </a:tblGrid>
              <a:tr h="381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FFFFFF"/>
                          </a:solidFill>
                          <a:effectLst/>
                          <a:latin typeface="Calibri" pitchFamily="34" charset="0"/>
                          <a:cs typeface="Times New Roman" pitchFamily="18" charset="0"/>
                        </a:rPr>
                        <a:t>Activity</a:t>
                      </a:r>
                      <a:endParaRPr kumimoji="0" lang="en-US" sz="1600" b="0" i="0" u="sng" strike="noStrike" cap="none" normalizeH="0" baseline="0" dirty="0" smtClean="0">
                        <a:ln>
                          <a:noFill/>
                        </a:ln>
                        <a:solidFill>
                          <a:srgbClr val="FFFFFF"/>
                        </a:solidFill>
                        <a:effectLst/>
                        <a:latin typeface="Calibri"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FFFFFF"/>
                          </a:solidFill>
                          <a:effectLst/>
                          <a:latin typeface="Calibri" pitchFamily="34" charset="0"/>
                          <a:cs typeface="Times New Roman" pitchFamily="18" charset="0"/>
                        </a:rPr>
                        <a:t>Target Date</a:t>
                      </a:r>
                      <a:endParaRPr kumimoji="0" lang="en-US" sz="1600" b="0" i="0" u="sng" strike="noStrike" cap="none" normalizeH="0" baseline="0" dirty="0" smtClean="0">
                        <a:ln>
                          <a:noFill/>
                        </a:ln>
                        <a:solidFill>
                          <a:srgbClr val="FFFFFF"/>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50000"/>
                      </a:schemeClr>
                    </a:solidFill>
                  </a:tcPr>
                </a:tc>
              </a:tr>
              <a:tr h="40548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Hold necessary  pre-renewal discussion with SORM and participants to discuss marketplace, expectations,  questions, and timetable. </a:t>
                      </a:r>
                    </a:p>
                  </a:txBody>
                  <a:tcPr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sym typeface="Wingdings" pitchFamily="2" charset="2"/>
                        </a:rPr>
                        <a:t>July  6, 2018</a:t>
                      </a:r>
                    </a:p>
                  </a:txBody>
                  <a:tcPr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46774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Requested renewal information provided to Gallagher from SORM participants for review and use with Chubb</a:t>
                      </a:r>
                      <a:endParaRPr kumimoji="0" lang="en-US" sz="1100" b="0" i="0" u="none" strike="noStrike" cap="none" normalizeH="0" baseline="0" dirty="0" smtClean="0">
                        <a:ln>
                          <a:noFill/>
                        </a:ln>
                        <a:solidFill>
                          <a:schemeClr val="tx1"/>
                        </a:solidFill>
                        <a:effectLst/>
                        <a:latin typeface="Calibri" pitchFamily="34" charset="0"/>
                        <a:cs typeface="Arial" pitchFamily="34" charset="0"/>
                      </a:endParaRPr>
                    </a:p>
                  </a:txBody>
                  <a:tcPr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In Process</a:t>
                      </a:r>
                    </a:p>
                  </a:txBody>
                  <a:tcPr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48410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Underwriting submission with detailed coverage specifications delivered to  Chubb for consideration and quotation.</a:t>
                      </a:r>
                      <a:endParaRPr kumimoji="0" lang="en-US" sz="1100" b="1" i="0" u="none" strike="noStrike" cap="none" normalizeH="0" baseline="0" dirty="0" smtClean="0">
                        <a:ln>
                          <a:noFill/>
                        </a:ln>
                        <a:solidFill>
                          <a:schemeClr val="tx1"/>
                        </a:solidFill>
                        <a:effectLst/>
                        <a:latin typeface="Calibri" pitchFamily="34" charset="0"/>
                        <a:cs typeface="Times New Roman" pitchFamily="18" charset="0"/>
                      </a:endParaRPr>
                    </a:p>
                  </a:txBody>
                  <a:tcPr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In Process</a:t>
                      </a:r>
                    </a:p>
                  </a:txBody>
                  <a:tcPr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7244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Times New Roman" pitchFamily="18" charset="0"/>
                        </a:rPr>
                        <a:t>Primary renewal terms and conditions due by Chubb for Gallagher review and finalization.</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txBody>
                  <a:tcPr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Times New Roman" pitchFamily="18" charset="0"/>
                        </a:rPr>
                        <a:t>Week of July 10, 2018 </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txBody>
                  <a:tcPr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4467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Presentation of proposals to SORM participants</a:t>
                      </a:r>
                    </a:p>
                  </a:txBody>
                  <a:tcPr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Week of July 30, 2018</a:t>
                      </a:r>
                    </a:p>
                  </a:txBody>
                  <a:tcPr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8709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Times New Roman" pitchFamily="18" charset="0"/>
                        </a:rPr>
                        <a:t>SORM participants to advise binding instruction to SORM and Gallagher for all management liability lines proposed.</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txBody>
                  <a:tcPr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Times New Roman" pitchFamily="18" charset="0"/>
                        </a:rPr>
                        <a:t>August 15, 2018</a:t>
                      </a:r>
                    </a:p>
                  </a:txBody>
                  <a:tcPr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5974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Times New Roman" pitchFamily="18" charset="0"/>
                        </a:rPr>
                        <a:t>Gallagher collects and delivers underwriters’ binders and invoices to SORM. </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txBody>
                  <a:tcPr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Times New Roman" pitchFamily="18" charset="0"/>
                        </a:rPr>
                        <a:t>August 30, 2018</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txBody>
                  <a:tcPr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490557">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Times New Roman" pitchFamily="18" charset="0"/>
                        </a:rPr>
                        <a:t>Primary renewal policies received and reviewed by Gallagher.  If acceptable, noted policies will be provided to SORM and participants. </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txBody>
                  <a:tcPr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Times New Roman" pitchFamily="18" charset="0"/>
                        </a:rPr>
                        <a:t>Week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Times New Roman" pitchFamily="18" charset="0"/>
                        </a:rPr>
                        <a:t>October 29, 2018</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txBody>
                  <a:tcPr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pic>
        <p:nvPicPr>
          <p:cNvPr id="4" name="Picture 1" descr="SORM-logo-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360362"/>
            <a:ext cx="2028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5970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77483" y="1460443"/>
            <a:ext cx="5961692" cy="425450"/>
          </a:xfrm>
        </p:spPr>
        <p:txBody>
          <a:bodyPr/>
          <a:lstStyle/>
          <a:p>
            <a:r>
              <a:rPr lang="en-US" dirty="0" smtClean="0"/>
              <a:t>MEETING </a:t>
            </a:r>
            <a:r>
              <a:rPr lang="en-US" dirty="0"/>
              <a:t>AGENDA</a:t>
            </a:r>
          </a:p>
          <a:p>
            <a:endParaRPr lang="en-US" dirty="0"/>
          </a:p>
        </p:txBody>
      </p:sp>
      <p:sp>
        <p:nvSpPr>
          <p:cNvPr id="5" name="Content Placeholder 4"/>
          <p:cNvSpPr>
            <a:spLocks noGrp="1"/>
          </p:cNvSpPr>
          <p:nvPr>
            <p:ph idx="1"/>
          </p:nvPr>
        </p:nvSpPr>
        <p:spPr>
          <a:xfrm>
            <a:off x="2677362" y="1981590"/>
            <a:ext cx="6199937" cy="4201001"/>
          </a:xfrm>
        </p:spPr>
        <p:txBody>
          <a:bodyPr>
            <a:normAutofit fontScale="77500" lnSpcReduction="20000"/>
          </a:bodyPr>
          <a:lstStyle/>
          <a:p>
            <a:pPr>
              <a:spcAft>
                <a:spcPts val="1200"/>
              </a:spcAft>
            </a:pPr>
            <a:r>
              <a:rPr lang="en-US" b="1" dirty="0" smtClean="0">
                <a:latin typeface="Calibri" panose="020F0502020204030204" pitchFamily="34" charset="0"/>
              </a:rPr>
              <a:t>Introduction to SORM and Gallagher Service Teams</a:t>
            </a:r>
          </a:p>
          <a:p>
            <a:r>
              <a:rPr lang="en-US" b="1" dirty="0" smtClean="0">
                <a:latin typeface="Calibri" panose="020F0502020204030204" pitchFamily="34" charset="0"/>
              </a:rPr>
              <a:t>Brief Overview of the D&amp;O Insurance Program</a:t>
            </a:r>
          </a:p>
          <a:p>
            <a:pPr lvl="1"/>
            <a:r>
              <a:rPr lang="en-US" i="1" dirty="0" smtClean="0">
                <a:latin typeface="Calibri" panose="020F0502020204030204" pitchFamily="34" charset="0"/>
              </a:rPr>
              <a:t>What Programs Make Up the SORM Executive Risk Program?</a:t>
            </a:r>
          </a:p>
          <a:p>
            <a:pPr lvl="1">
              <a:spcAft>
                <a:spcPts val="1200"/>
              </a:spcAft>
            </a:pPr>
            <a:r>
              <a:rPr lang="en-US" i="1" dirty="0" smtClean="0">
                <a:latin typeface="Calibri" panose="020F0502020204030204" pitchFamily="34" charset="0"/>
              </a:rPr>
              <a:t>What Planned Changes are Expected for SORM?</a:t>
            </a:r>
          </a:p>
          <a:p>
            <a:r>
              <a:rPr lang="en-US" b="1" dirty="0" smtClean="0">
                <a:latin typeface="Calibri" panose="020F0502020204030204" pitchFamily="34" charset="0"/>
              </a:rPr>
              <a:t>Market Conditions</a:t>
            </a:r>
            <a:endParaRPr lang="en-US" b="1" dirty="0">
              <a:latin typeface="Calibri" panose="020F0502020204030204" pitchFamily="34" charset="0"/>
            </a:endParaRPr>
          </a:p>
          <a:p>
            <a:endParaRPr lang="en-US" b="1" i="1" dirty="0">
              <a:latin typeface="Calibri" panose="020F0502020204030204" pitchFamily="34" charset="0"/>
            </a:endParaRPr>
          </a:p>
          <a:p>
            <a:r>
              <a:rPr lang="en-US" b="1" dirty="0" smtClean="0">
                <a:latin typeface="Calibri" panose="020F0502020204030204" pitchFamily="34" charset="0"/>
              </a:rPr>
              <a:t>Update </a:t>
            </a:r>
            <a:r>
              <a:rPr lang="en-US" b="1" dirty="0">
                <a:latin typeface="Calibri" panose="020F0502020204030204" pitchFamily="34" charset="0"/>
              </a:rPr>
              <a:t>on the Renewal Process</a:t>
            </a:r>
          </a:p>
          <a:p>
            <a:pPr lvl="1"/>
            <a:r>
              <a:rPr lang="en-US" i="1" dirty="0">
                <a:latin typeface="Calibri" panose="020F0502020204030204" pitchFamily="34" charset="0"/>
              </a:rPr>
              <a:t>New Products to Consider for </a:t>
            </a:r>
            <a:r>
              <a:rPr lang="en-US" i="1" dirty="0" smtClean="0">
                <a:latin typeface="Calibri" panose="020F0502020204030204" pitchFamily="34" charset="0"/>
              </a:rPr>
              <a:t>2018 (Cyber Stand-alone, Fiduciary, Crime)</a:t>
            </a:r>
            <a:endParaRPr lang="en-US" i="1" dirty="0">
              <a:latin typeface="Calibri" panose="020F0502020204030204" pitchFamily="34" charset="0"/>
            </a:endParaRPr>
          </a:p>
          <a:p>
            <a:pPr lvl="1"/>
            <a:r>
              <a:rPr lang="en-US" i="1" dirty="0" smtClean="0">
                <a:latin typeface="Calibri" panose="020F0502020204030204" pitchFamily="34" charset="0"/>
              </a:rPr>
              <a:t>2018 </a:t>
            </a:r>
            <a:r>
              <a:rPr lang="en-US" i="1" dirty="0">
                <a:latin typeface="Calibri" panose="020F0502020204030204" pitchFamily="34" charset="0"/>
              </a:rPr>
              <a:t>Renewal Expectations </a:t>
            </a:r>
            <a:r>
              <a:rPr lang="en-US" i="1" dirty="0" smtClean="0">
                <a:latin typeface="Calibri" panose="020F0502020204030204" pitchFamily="34" charset="0"/>
              </a:rPr>
              <a:t>and Timing </a:t>
            </a:r>
          </a:p>
          <a:p>
            <a:pPr lvl="1"/>
            <a:endParaRPr lang="en-US" i="1" dirty="0">
              <a:latin typeface="Calibri" panose="020F0502020204030204" pitchFamily="34" charset="0"/>
            </a:endParaRPr>
          </a:p>
          <a:p>
            <a:r>
              <a:rPr lang="en-US" b="1" dirty="0" smtClean="0">
                <a:latin typeface="Calibri" panose="020F0502020204030204" pitchFamily="34" charset="0"/>
              </a:rPr>
              <a:t>Open Discussion</a:t>
            </a:r>
          </a:p>
          <a:p>
            <a:pPr lvl="1"/>
            <a:r>
              <a:rPr lang="en-US" dirty="0" smtClean="0">
                <a:latin typeface="Calibri" panose="020F0502020204030204" pitchFamily="34" charset="0"/>
              </a:rPr>
              <a:t>Current program</a:t>
            </a:r>
          </a:p>
          <a:p>
            <a:pPr lvl="1"/>
            <a:r>
              <a:rPr lang="en-US" dirty="0" smtClean="0">
                <a:latin typeface="Calibri" panose="020F0502020204030204" pitchFamily="34" charset="0"/>
              </a:rPr>
              <a:t>Coverages</a:t>
            </a:r>
          </a:p>
          <a:p>
            <a:pPr lvl="1">
              <a:spcAft>
                <a:spcPts val="1200"/>
              </a:spcAft>
            </a:pPr>
            <a:r>
              <a:rPr lang="en-US" dirty="0" smtClean="0">
                <a:latin typeface="Calibri" panose="020F0502020204030204" pitchFamily="34" charset="0"/>
              </a:rPr>
              <a:t>Options / enhancements</a:t>
            </a:r>
          </a:p>
          <a:p>
            <a:r>
              <a:rPr lang="en-US" b="1" dirty="0" smtClean="0">
                <a:latin typeface="Calibri" panose="020F0502020204030204" pitchFamily="34" charset="0"/>
              </a:rPr>
              <a:t>Questions and Answers</a:t>
            </a:r>
            <a:endParaRPr lang="en-US" b="1" dirty="0">
              <a:latin typeface="Calibri" panose="020F0502020204030204" pitchFamily="34" charset="0"/>
            </a:endParaRPr>
          </a:p>
          <a:p>
            <a:pPr marL="0" indent="0">
              <a:buNone/>
            </a:pPr>
            <a:endParaRPr lang="en-US" dirty="0">
              <a:latin typeface="Calibri" panose="020F0502020204030204" pitchFamily="34" charset="0"/>
            </a:endParaRPr>
          </a:p>
        </p:txBody>
      </p:sp>
      <p:sp>
        <p:nvSpPr>
          <p:cNvPr id="7" name="Text Placeholder 6"/>
          <p:cNvSpPr>
            <a:spLocks noGrp="1"/>
          </p:cNvSpPr>
          <p:nvPr>
            <p:ph type="body" sz="quarter" idx="12"/>
          </p:nvPr>
        </p:nvSpPr>
        <p:spPr>
          <a:xfrm>
            <a:off x="2527540" y="787399"/>
            <a:ext cx="6111635" cy="481443"/>
          </a:xfrm>
        </p:spPr>
        <p:txBody>
          <a:bodyPr/>
          <a:lstStyle/>
          <a:p>
            <a:r>
              <a:rPr lang="en-US" sz="2400" b="1" dirty="0" smtClean="0">
                <a:latin typeface="Calibri" panose="020F0502020204030204" pitchFamily="34" charset="0"/>
              </a:rPr>
              <a:t>                   EXECUTIVE RISK PROGRAM</a:t>
            </a:r>
            <a:endParaRPr lang="en-US" sz="2400" b="1" dirty="0">
              <a:latin typeface="Calibri" panose="020F0502020204030204" pitchFamily="34" charset="0"/>
            </a:endParaRPr>
          </a:p>
        </p:txBody>
      </p:sp>
      <p:pic>
        <p:nvPicPr>
          <p:cNvPr id="2050" name="Picture 1" descr="SORM-logo-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517" y="740067"/>
            <a:ext cx="1388854" cy="5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67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55000" lnSpcReduction="20000"/>
          </a:bodyPr>
          <a:lstStyle/>
          <a:p>
            <a:pPr marL="0" indent="0">
              <a:buNone/>
            </a:pPr>
            <a:r>
              <a:rPr lang="en-US" b="1" dirty="0" smtClean="0">
                <a:latin typeface="Calibri" panose="020F0502020204030204" pitchFamily="34" charset="0"/>
              </a:rPr>
              <a:t>Directors and Officers Liability and Employment Practices Liability</a:t>
            </a:r>
          </a:p>
          <a:p>
            <a:pPr marL="0" indent="0">
              <a:buNone/>
            </a:pPr>
            <a:endParaRPr lang="en-US" dirty="0" smtClean="0">
              <a:latin typeface="Calibri" panose="020F0502020204030204" pitchFamily="34" charset="0"/>
            </a:endParaRPr>
          </a:p>
          <a:p>
            <a:pPr marL="0" indent="0">
              <a:buNone/>
            </a:pPr>
            <a:r>
              <a:rPr lang="en-US" sz="2500" dirty="0" smtClean="0">
                <a:latin typeface="Calibri" panose="020F0502020204030204" pitchFamily="34" charset="0"/>
              </a:rPr>
              <a:t>While the State of  Texas offers some immunity under Chapters 104 and 108, D&amp;O coverage is still recommended to each participant as –</a:t>
            </a:r>
          </a:p>
          <a:p>
            <a:pPr>
              <a:buFontTx/>
              <a:buChar char="-"/>
            </a:pPr>
            <a:r>
              <a:rPr lang="en-US" sz="2500" dirty="0" smtClean="0">
                <a:latin typeface="Calibri" panose="020F0502020204030204" pitchFamily="34" charset="0"/>
              </a:rPr>
              <a:t>Chapter 108 does not apply to Federal claims brought against the individual or organization</a:t>
            </a:r>
          </a:p>
          <a:p>
            <a:pPr>
              <a:buFontTx/>
              <a:buChar char="-"/>
            </a:pPr>
            <a:r>
              <a:rPr lang="en-US" sz="2500" dirty="0" smtClean="0">
                <a:latin typeface="Calibri" panose="020F0502020204030204" pitchFamily="34" charset="0"/>
              </a:rPr>
              <a:t>Immunity may not apply to cases brought outside of Texas by other States</a:t>
            </a:r>
          </a:p>
          <a:p>
            <a:pPr>
              <a:buFontTx/>
              <a:buChar char="-"/>
            </a:pPr>
            <a:r>
              <a:rPr lang="en-US" sz="2500" dirty="0" smtClean="0">
                <a:latin typeface="Calibri" panose="020F0502020204030204" pitchFamily="34" charset="0"/>
              </a:rPr>
              <a:t>Actions of willful misconduct, gross negligence or that the defendant acted in bad faith with conscious indifference or reckless disregard, could void the indemnification provisions</a:t>
            </a:r>
          </a:p>
          <a:p>
            <a:pPr>
              <a:buFontTx/>
              <a:buChar char="-"/>
            </a:pPr>
            <a:r>
              <a:rPr lang="en-US" sz="2500" dirty="0" smtClean="0">
                <a:latin typeface="Calibri" panose="020F0502020204030204" pitchFamily="34" charset="0"/>
              </a:rPr>
              <a:t>Chapter 108 does not apply to healthcare providers</a:t>
            </a:r>
          </a:p>
          <a:p>
            <a:pPr marL="0" indent="0">
              <a:buNone/>
            </a:pPr>
            <a:endParaRPr lang="en-US" sz="2500" dirty="0" smtClean="0"/>
          </a:p>
          <a:p>
            <a:pPr marL="0" indent="0">
              <a:buNone/>
            </a:pPr>
            <a:r>
              <a:rPr lang="en-US" sz="2500" dirty="0" smtClean="0">
                <a:latin typeface="Calibri" panose="020F0502020204030204" pitchFamily="34" charset="0"/>
              </a:rPr>
              <a:t>Insurance coverage also offers additional legal assistance for-</a:t>
            </a:r>
          </a:p>
          <a:p>
            <a:pPr>
              <a:buFontTx/>
              <a:buChar char="-"/>
            </a:pPr>
            <a:r>
              <a:rPr lang="en-US" sz="2500" dirty="0" smtClean="0">
                <a:latin typeface="Calibri" panose="020F0502020204030204" pitchFamily="34" charset="0"/>
              </a:rPr>
              <a:t>AG denies to offer defense in cases alleging bad faith, intentional misconduct, or gross negligence</a:t>
            </a:r>
          </a:p>
          <a:p>
            <a:pPr>
              <a:buFontTx/>
              <a:buChar char="-"/>
            </a:pPr>
            <a:r>
              <a:rPr lang="en-US" sz="2500" dirty="0" smtClean="0">
                <a:latin typeface="Calibri" panose="020F0502020204030204" pitchFamily="34" charset="0"/>
              </a:rPr>
              <a:t>Members of group sit on outside boards for for</a:t>
            </a:r>
            <a:r>
              <a:rPr lang="en-US" sz="2500" dirty="0">
                <a:latin typeface="Calibri" panose="020F0502020204030204" pitchFamily="34" charset="0"/>
              </a:rPr>
              <a:t>-</a:t>
            </a:r>
            <a:r>
              <a:rPr lang="en-US" sz="2500" dirty="0" smtClean="0">
                <a:latin typeface="Calibri" panose="020F0502020204030204" pitchFamily="34" charset="0"/>
              </a:rPr>
              <a:t>profit or non-for-profit organizations at the request of the organization or State  that does business or activities outside the State of Texas</a:t>
            </a:r>
          </a:p>
          <a:p>
            <a:pPr>
              <a:buFontTx/>
              <a:buChar char="-"/>
            </a:pPr>
            <a:r>
              <a:rPr lang="en-US" sz="2500" dirty="0" smtClean="0">
                <a:latin typeface="Calibri" panose="020F0502020204030204" pitchFamily="34" charset="0"/>
              </a:rPr>
              <a:t>AG could not offer defense services as they did not have expertise or experience.  Use of private sector counsel maybe needed</a:t>
            </a:r>
          </a:p>
          <a:p>
            <a:pPr>
              <a:buFontTx/>
              <a:buChar char="-"/>
            </a:pPr>
            <a:r>
              <a:rPr lang="en-US" sz="2500" dirty="0" smtClean="0">
                <a:latin typeface="Calibri" panose="020F0502020204030204" pitchFamily="34" charset="0"/>
              </a:rPr>
              <a:t>AG may not defend if the definition of protected parties does not include volunteers or other parties falling outside the strict definition of Chapters 104 and 108</a:t>
            </a:r>
            <a:endParaRPr lang="en-US" sz="2500" dirty="0">
              <a:latin typeface="Calibri" panose="020F0502020204030204" pitchFamily="34" charset="0"/>
            </a:endParaRPr>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normAutofit/>
          </a:bodyPr>
          <a:lstStyle/>
          <a:p>
            <a:r>
              <a:rPr lang="en-US" sz="3600" b="1" dirty="0" smtClean="0">
                <a:solidFill>
                  <a:schemeClr val="tx1"/>
                </a:solidFill>
                <a:latin typeface="Calibri" panose="020F0502020204030204" pitchFamily="34" charset="0"/>
              </a:rPr>
              <a:t>Why Are These Coverages Necessary?</a:t>
            </a:r>
            <a:endParaRPr lang="en-US" sz="3600" b="1" dirty="0">
              <a:solidFill>
                <a:schemeClr val="tx1"/>
              </a:solidFill>
              <a:latin typeface="Calibri" panose="020F0502020204030204" pitchFamily="34" charset="0"/>
            </a:endParaRPr>
          </a:p>
        </p:txBody>
      </p:sp>
      <p:sp>
        <p:nvSpPr>
          <p:cNvPr id="5" name="Text Placeholder 4"/>
          <p:cNvSpPr>
            <a:spLocks noGrp="1"/>
          </p:cNvSpPr>
          <p:nvPr>
            <p:ph type="body" sz="quarter" idx="13"/>
          </p:nvPr>
        </p:nvSpPr>
        <p:spPr>
          <a:xfrm>
            <a:off x="406400" y="1431800"/>
            <a:ext cx="8229600" cy="322262"/>
          </a:xfrm>
        </p:spPr>
        <p:txBody>
          <a:bodyPr/>
          <a:lstStyle/>
          <a:p>
            <a:r>
              <a:rPr lang="en-US" dirty="0" smtClean="0"/>
              <a:t>SORM EXECUTIVE RISK PROGRAM         PUBLIC ENTITY RISKS</a:t>
            </a:r>
            <a:endParaRPr lang="en-US" dirty="0"/>
          </a:p>
        </p:txBody>
      </p:sp>
    </p:spTree>
    <p:extLst>
      <p:ext uri="{BB962C8B-B14F-4D97-AF65-F5344CB8AC3E}">
        <p14:creationId xmlns:p14="http://schemas.microsoft.com/office/powerpoint/2010/main" val="418285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19100" y="1358901"/>
            <a:ext cx="8267700" cy="4724730"/>
          </a:xfrm>
        </p:spPr>
        <p:txBody>
          <a:bodyPr>
            <a:normAutofit fontScale="32500" lnSpcReduction="20000"/>
          </a:bodyPr>
          <a:lstStyle/>
          <a:p>
            <a:pPr marL="0" indent="0">
              <a:buNone/>
            </a:pPr>
            <a:r>
              <a:rPr lang="en-US" sz="3400" b="1" dirty="0" smtClean="0">
                <a:latin typeface="Calibri" panose="020F0502020204030204" pitchFamily="34" charset="0"/>
              </a:rPr>
              <a:t>Directors and Officers Liability and Employment Practices Liability</a:t>
            </a:r>
          </a:p>
          <a:p>
            <a:pPr marL="0" indent="0">
              <a:buNone/>
            </a:pPr>
            <a:r>
              <a:rPr lang="en-US" sz="3400" dirty="0">
                <a:latin typeface="Calibri" panose="020F0502020204030204" pitchFamily="34" charset="0"/>
              </a:rPr>
              <a:t/>
            </a:r>
            <a:br>
              <a:rPr lang="en-US" sz="3400" dirty="0">
                <a:latin typeface="Calibri" panose="020F0502020204030204" pitchFamily="34" charset="0"/>
              </a:rPr>
            </a:br>
            <a:r>
              <a:rPr lang="en-US" sz="3400" dirty="0" smtClean="0">
                <a:latin typeface="Calibri" panose="020F0502020204030204" pitchFamily="34" charset="0"/>
              </a:rPr>
              <a:t>Federal Actions that may affect you-</a:t>
            </a:r>
          </a:p>
          <a:p>
            <a:pPr marL="0" indent="0">
              <a:buNone/>
            </a:pPr>
            <a:endParaRPr lang="en-US" sz="3400" dirty="0" smtClean="0">
              <a:latin typeface="Calibri" panose="020F0502020204030204" pitchFamily="34" charset="0"/>
            </a:endParaRPr>
          </a:p>
          <a:p>
            <a:pPr marL="0" indent="0" fontAlgn="base" hangingPunct="0">
              <a:buNone/>
            </a:pPr>
            <a:r>
              <a:rPr lang="en-US" sz="3400" u="sng" dirty="0">
                <a:latin typeface="Calibri" panose="020F0502020204030204" pitchFamily="34" charset="0"/>
              </a:rPr>
              <a:t>Civil Rights Allegations</a:t>
            </a:r>
            <a:endParaRPr lang="en-US" sz="3400" dirty="0">
              <a:latin typeface="Calibri" panose="020F0502020204030204" pitchFamily="34" charset="0"/>
            </a:endParaRPr>
          </a:p>
          <a:p>
            <a:pPr lvl="0" fontAlgn="base" hangingPunct="0"/>
            <a:r>
              <a:rPr lang="en-US" sz="3400" dirty="0">
                <a:latin typeface="Calibri" panose="020F0502020204030204" pitchFamily="34" charset="0"/>
              </a:rPr>
              <a:t>42 U.S.C. </a:t>
            </a:r>
            <a:r>
              <a:rPr lang="en-GB" sz="3400" dirty="0">
                <a:latin typeface="Calibri" panose="020F0502020204030204" pitchFamily="34" charset="0"/>
              </a:rPr>
              <a:t>§ </a:t>
            </a:r>
            <a:r>
              <a:rPr lang="en-US" sz="3400" dirty="0">
                <a:latin typeface="Calibri" panose="020F0502020204030204" pitchFamily="34" charset="0"/>
              </a:rPr>
              <a:t>1983</a:t>
            </a:r>
          </a:p>
          <a:p>
            <a:pPr lvl="0" fontAlgn="base" hangingPunct="0"/>
            <a:r>
              <a:rPr lang="en-US" sz="3400" dirty="0">
                <a:latin typeface="Calibri" panose="020F0502020204030204" pitchFamily="34" charset="0"/>
              </a:rPr>
              <a:t>42 U.S.C. </a:t>
            </a:r>
            <a:r>
              <a:rPr lang="en-GB" sz="3400" dirty="0">
                <a:latin typeface="Calibri" panose="020F0502020204030204" pitchFamily="34" charset="0"/>
              </a:rPr>
              <a:t>§ </a:t>
            </a:r>
            <a:r>
              <a:rPr lang="en-US" sz="3400" dirty="0">
                <a:latin typeface="Calibri" panose="020F0502020204030204" pitchFamily="34" charset="0"/>
              </a:rPr>
              <a:t>1981</a:t>
            </a:r>
          </a:p>
          <a:p>
            <a:pPr lvl="0" fontAlgn="base" hangingPunct="0"/>
            <a:r>
              <a:rPr lang="en-GB" sz="3400" dirty="0">
                <a:latin typeface="Calibri" panose="020F0502020204030204" pitchFamily="34" charset="0"/>
              </a:rPr>
              <a:t>42 U.S.C. § </a:t>
            </a:r>
            <a:r>
              <a:rPr lang="en-US" sz="3400" dirty="0" smtClean="0">
                <a:latin typeface="Calibri" panose="020F0502020204030204" pitchFamily="34" charset="0"/>
              </a:rPr>
              <a:t>1985</a:t>
            </a:r>
          </a:p>
          <a:p>
            <a:pPr marL="0" lvl="0" indent="0" fontAlgn="base" hangingPunct="0">
              <a:buNone/>
            </a:pPr>
            <a:endParaRPr lang="en-US" sz="3400" dirty="0">
              <a:latin typeface="Calibri" panose="020F0502020204030204" pitchFamily="34" charset="0"/>
            </a:endParaRPr>
          </a:p>
          <a:p>
            <a:pPr marL="0" indent="0" fontAlgn="base" hangingPunct="0">
              <a:buNone/>
            </a:pPr>
            <a:r>
              <a:rPr lang="en-US" sz="3400" u="sng" dirty="0">
                <a:latin typeface="Calibri" panose="020F0502020204030204" pitchFamily="34" charset="0"/>
              </a:rPr>
              <a:t>Constitutional Allegations</a:t>
            </a:r>
            <a:endParaRPr lang="en-US" sz="3400" dirty="0">
              <a:latin typeface="Calibri" panose="020F0502020204030204" pitchFamily="34" charset="0"/>
            </a:endParaRPr>
          </a:p>
          <a:p>
            <a:pPr lvl="0" fontAlgn="base" hangingPunct="0"/>
            <a:r>
              <a:rPr lang="en-GB" sz="3400" dirty="0">
                <a:latin typeface="Calibri" panose="020F0502020204030204" pitchFamily="34" charset="0"/>
              </a:rPr>
              <a:t>1</a:t>
            </a:r>
            <a:r>
              <a:rPr lang="en-GB" sz="3400" baseline="30000" dirty="0">
                <a:latin typeface="Calibri" panose="020F0502020204030204" pitchFamily="34" charset="0"/>
              </a:rPr>
              <a:t>st</a:t>
            </a:r>
            <a:r>
              <a:rPr lang="en-GB" sz="3400" dirty="0">
                <a:latin typeface="Calibri" panose="020F0502020204030204" pitchFamily="34" charset="0"/>
              </a:rPr>
              <a:t> Amendment (Free Speech/Retaliation, Freedom of Religion)</a:t>
            </a:r>
            <a:endParaRPr lang="en-US" sz="3400" dirty="0">
              <a:latin typeface="Calibri" panose="020F0502020204030204" pitchFamily="34" charset="0"/>
            </a:endParaRPr>
          </a:p>
          <a:p>
            <a:pPr lvl="0" fontAlgn="base" hangingPunct="0"/>
            <a:r>
              <a:rPr lang="en-GB" sz="3400" dirty="0">
                <a:latin typeface="Calibri" panose="020F0502020204030204" pitchFamily="34" charset="0"/>
              </a:rPr>
              <a:t>4</a:t>
            </a:r>
            <a:r>
              <a:rPr lang="en-GB" sz="3400" baseline="30000" dirty="0">
                <a:latin typeface="Calibri" panose="020F0502020204030204" pitchFamily="34" charset="0"/>
              </a:rPr>
              <a:t>th</a:t>
            </a:r>
            <a:r>
              <a:rPr lang="en-GB" sz="3400" dirty="0">
                <a:latin typeface="Calibri" panose="020F0502020204030204" pitchFamily="34" charset="0"/>
              </a:rPr>
              <a:t> Amendment (False Arrest, Wrongful Search and Seizure)</a:t>
            </a:r>
            <a:endParaRPr lang="en-US" sz="3400" dirty="0">
              <a:latin typeface="Calibri" panose="020F0502020204030204" pitchFamily="34" charset="0"/>
            </a:endParaRPr>
          </a:p>
          <a:p>
            <a:pPr lvl="0" fontAlgn="base" hangingPunct="0"/>
            <a:r>
              <a:rPr lang="en-GB" sz="3400" dirty="0">
                <a:latin typeface="Calibri" panose="020F0502020204030204" pitchFamily="34" charset="0"/>
              </a:rPr>
              <a:t>5</a:t>
            </a:r>
            <a:r>
              <a:rPr lang="en-GB" sz="3400" baseline="30000" dirty="0">
                <a:latin typeface="Calibri" panose="020F0502020204030204" pitchFamily="34" charset="0"/>
              </a:rPr>
              <a:t>th</a:t>
            </a:r>
            <a:r>
              <a:rPr lang="en-GB" sz="3400" dirty="0">
                <a:latin typeface="Calibri" panose="020F0502020204030204" pitchFamily="34" charset="0"/>
              </a:rPr>
              <a:t> Amendment (Takings Clause)</a:t>
            </a:r>
            <a:endParaRPr lang="en-US" sz="3400" dirty="0">
              <a:latin typeface="Calibri" panose="020F0502020204030204" pitchFamily="34" charset="0"/>
            </a:endParaRPr>
          </a:p>
          <a:p>
            <a:pPr lvl="0" fontAlgn="base" hangingPunct="0"/>
            <a:r>
              <a:rPr lang="en-GB" sz="3400" dirty="0">
                <a:latin typeface="Calibri" panose="020F0502020204030204" pitchFamily="34" charset="0"/>
              </a:rPr>
              <a:t>8</a:t>
            </a:r>
            <a:r>
              <a:rPr lang="en-GB" sz="3400" baseline="30000" dirty="0">
                <a:latin typeface="Calibri" panose="020F0502020204030204" pitchFamily="34" charset="0"/>
              </a:rPr>
              <a:t>th</a:t>
            </a:r>
            <a:r>
              <a:rPr lang="en-GB" sz="3400" dirty="0">
                <a:latin typeface="Calibri" panose="020F0502020204030204" pitchFamily="34" charset="0"/>
              </a:rPr>
              <a:t> Amendment (Deliberate Indifference to Medical Needs)</a:t>
            </a:r>
            <a:endParaRPr lang="en-US" sz="3400" dirty="0">
              <a:latin typeface="Calibri" panose="020F0502020204030204" pitchFamily="34" charset="0"/>
            </a:endParaRPr>
          </a:p>
          <a:p>
            <a:pPr lvl="0" fontAlgn="base" hangingPunct="0"/>
            <a:r>
              <a:rPr lang="en-GB" sz="3400" dirty="0">
                <a:latin typeface="Calibri" panose="020F0502020204030204" pitchFamily="34" charset="0"/>
              </a:rPr>
              <a:t>14</a:t>
            </a:r>
            <a:r>
              <a:rPr lang="en-GB" sz="3400" baseline="30000" dirty="0">
                <a:latin typeface="Calibri" panose="020F0502020204030204" pitchFamily="34" charset="0"/>
              </a:rPr>
              <a:t>th</a:t>
            </a:r>
            <a:r>
              <a:rPr lang="en-GB" sz="3400" dirty="0">
                <a:latin typeface="Calibri" panose="020F0502020204030204" pitchFamily="34" charset="0"/>
              </a:rPr>
              <a:t> Amendment (Due Process, Equal Protection</a:t>
            </a:r>
            <a:r>
              <a:rPr lang="en-GB" sz="3400" dirty="0" smtClean="0">
                <a:latin typeface="Calibri" panose="020F0502020204030204" pitchFamily="34" charset="0"/>
              </a:rPr>
              <a:t>)</a:t>
            </a:r>
          </a:p>
          <a:p>
            <a:pPr marL="0" lvl="0" indent="0" fontAlgn="base" hangingPunct="0">
              <a:buNone/>
            </a:pPr>
            <a:endParaRPr lang="en-US" sz="3400" dirty="0">
              <a:latin typeface="Calibri" panose="020F0502020204030204" pitchFamily="34" charset="0"/>
            </a:endParaRPr>
          </a:p>
          <a:p>
            <a:pPr marL="0" indent="0" fontAlgn="base" hangingPunct="0">
              <a:buNone/>
            </a:pPr>
            <a:r>
              <a:rPr lang="en-US" sz="3400" u="sng" dirty="0">
                <a:latin typeface="Calibri" panose="020F0502020204030204" pitchFamily="34" charset="0"/>
              </a:rPr>
              <a:t>Employment Allegations</a:t>
            </a:r>
            <a:endParaRPr lang="en-US" sz="3400" dirty="0">
              <a:latin typeface="Calibri" panose="020F0502020204030204" pitchFamily="34" charset="0"/>
            </a:endParaRPr>
          </a:p>
          <a:p>
            <a:pPr lvl="0" fontAlgn="base" hangingPunct="0"/>
            <a:r>
              <a:rPr lang="en-US" sz="3400" dirty="0">
                <a:latin typeface="Calibri" panose="020F0502020204030204" pitchFamily="34" charset="0"/>
              </a:rPr>
              <a:t>Title VII (race, color, religion, sex, sexual harassment, national origin, retaliation)</a:t>
            </a:r>
          </a:p>
          <a:p>
            <a:pPr lvl="0" fontAlgn="base" hangingPunct="0"/>
            <a:r>
              <a:rPr lang="en-US" sz="3400" dirty="0">
                <a:latin typeface="Calibri" panose="020F0502020204030204" pitchFamily="34" charset="0"/>
              </a:rPr>
              <a:t>Rehabilitation Act, Section 504 (disability)</a:t>
            </a:r>
          </a:p>
          <a:p>
            <a:pPr lvl="0" fontAlgn="base" hangingPunct="0"/>
            <a:r>
              <a:rPr lang="en-US" sz="3400" dirty="0">
                <a:latin typeface="Calibri" panose="020F0502020204030204" pitchFamily="34" charset="0"/>
              </a:rPr>
              <a:t>Americans with Disabilities Act (ADA) (disability, retaliation)</a:t>
            </a:r>
          </a:p>
          <a:p>
            <a:pPr lvl="0" fontAlgn="base" hangingPunct="0"/>
            <a:r>
              <a:rPr lang="en-US" sz="3400" dirty="0">
                <a:latin typeface="Calibri" panose="020F0502020204030204" pitchFamily="34" charset="0"/>
              </a:rPr>
              <a:t>Age Discrimination in Employment Act (ADEA) (age, retaliation)</a:t>
            </a:r>
          </a:p>
          <a:p>
            <a:pPr lvl="0" fontAlgn="base" hangingPunct="0"/>
            <a:r>
              <a:rPr lang="en-US" sz="3400" dirty="0">
                <a:latin typeface="Calibri" panose="020F0502020204030204" pitchFamily="34" charset="0"/>
              </a:rPr>
              <a:t>Family Medical Leave Act (FMLA)</a:t>
            </a:r>
          </a:p>
          <a:p>
            <a:pPr lvl="0" fontAlgn="base" hangingPunct="0"/>
            <a:r>
              <a:rPr lang="en-US" sz="3400" dirty="0">
                <a:latin typeface="Calibri" panose="020F0502020204030204" pitchFamily="34" charset="0"/>
              </a:rPr>
              <a:t>Equal Pay </a:t>
            </a:r>
            <a:r>
              <a:rPr lang="en-US" sz="3400" dirty="0" smtClean="0">
                <a:latin typeface="Calibri" panose="020F0502020204030204" pitchFamily="34" charset="0"/>
              </a:rPr>
              <a:t>Act</a:t>
            </a:r>
          </a:p>
          <a:p>
            <a:pPr marL="0" lvl="0" indent="0" fontAlgn="base" hangingPunct="0">
              <a:buNone/>
            </a:pPr>
            <a:endParaRPr lang="en-US" sz="3400" dirty="0">
              <a:latin typeface="Calibri" panose="020F0502020204030204" pitchFamily="34" charset="0"/>
            </a:endParaRPr>
          </a:p>
          <a:p>
            <a:pPr marL="0" indent="0" fontAlgn="base" hangingPunct="0">
              <a:buNone/>
            </a:pPr>
            <a:r>
              <a:rPr lang="en-US" sz="3400" u="sng" dirty="0">
                <a:latin typeface="Calibri" panose="020F0502020204030204" pitchFamily="34" charset="0"/>
              </a:rPr>
              <a:t>Other Categories of Allegations</a:t>
            </a:r>
            <a:endParaRPr lang="en-US" sz="3400" dirty="0">
              <a:latin typeface="Calibri" panose="020F0502020204030204" pitchFamily="34" charset="0"/>
            </a:endParaRPr>
          </a:p>
          <a:p>
            <a:pPr lvl="0" fontAlgn="base" hangingPunct="0"/>
            <a:r>
              <a:rPr lang="en-GB" sz="3400" dirty="0">
                <a:latin typeface="Calibri" panose="020F0502020204030204" pitchFamily="34" charset="0"/>
              </a:rPr>
              <a:t>False Claims Act (Qui Tam)</a:t>
            </a:r>
            <a:endParaRPr lang="en-US" sz="3400" dirty="0">
              <a:latin typeface="Calibri" panose="020F0502020204030204" pitchFamily="34" charset="0"/>
            </a:endParaRPr>
          </a:p>
          <a:p>
            <a:pPr lvl="0" fontAlgn="base" hangingPunct="0"/>
            <a:r>
              <a:rPr lang="en-GB" sz="3400" dirty="0">
                <a:latin typeface="Calibri" panose="020F0502020204030204" pitchFamily="34" charset="0"/>
              </a:rPr>
              <a:t>Environmental (CERCLA</a:t>
            </a:r>
            <a:r>
              <a:rPr lang="en-GB" sz="3400" dirty="0" smtClean="0">
                <a:latin typeface="Calibri" panose="020F0502020204030204" pitchFamily="34" charset="0"/>
              </a:rPr>
              <a:t>)</a:t>
            </a:r>
            <a:endParaRPr lang="en-US" sz="3400" dirty="0">
              <a:latin typeface="Calibri" panose="020F0502020204030204" pitchFamily="34" charset="0"/>
            </a:endParaRPr>
          </a:p>
        </p:txBody>
      </p:sp>
      <p:sp>
        <p:nvSpPr>
          <p:cNvPr id="2" name="Title 1"/>
          <p:cNvSpPr>
            <a:spLocks noGrp="1"/>
          </p:cNvSpPr>
          <p:nvPr>
            <p:ph type="title"/>
          </p:nvPr>
        </p:nvSpPr>
        <p:spPr>
          <a:xfrm>
            <a:off x="457200" y="274637"/>
            <a:ext cx="8229600" cy="665163"/>
          </a:xfrm>
        </p:spPr>
        <p:txBody>
          <a:bodyPr>
            <a:normAutofit/>
          </a:bodyPr>
          <a:lstStyle/>
          <a:p>
            <a:r>
              <a:rPr lang="en-US" sz="3600" b="1" dirty="0" smtClean="0">
                <a:solidFill>
                  <a:schemeClr val="tx1"/>
                </a:solidFill>
                <a:latin typeface="Calibri" panose="020F0502020204030204" pitchFamily="34" charset="0"/>
              </a:rPr>
              <a:t>Why Are These Coverages Necessary?</a:t>
            </a:r>
            <a:endParaRPr lang="en-US" sz="3600" b="1" dirty="0">
              <a:solidFill>
                <a:schemeClr val="tx1"/>
              </a:solidFill>
              <a:latin typeface="Calibri" panose="020F0502020204030204" pitchFamily="34" charset="0"/>
            </a:endParaRPr>
          </a:p>
        </p:txBody>
      </p:sp>
      <p:sp>
        <p:nvSpPr>
          <p:cNvPr id="5" name="Text Placeholder 4"/>
          <p:cNvSpPr>
            <a:spLocks noGrp="1"/>
          </p:cNvSpPr>
          <p:nvPr>
            <p:ph type="body" sz="quarter" idx="13"/>
          </p:nvPr>
        </p:nvSpPr>
        <p:spPr>
          <a:xfrm>
            <a:off x="508000" y="965200"/>
            <a:ext cx="8128000" cy="406400"/>
          </a:xfrm>
        </p:spPr>
        <p:txBody>
          <a:bodyPr/>
          <a:lstStyle/>
          <a:p>
            <a:r>
              <a:rPr lang="en-US" dirty="0" smtClean="0"/>
              <a:t>SORM EXECUTIVE RISK PROGRAM</a:t>
            </a:r>
            <a:endParaRPr lang="en-US" dirty="0"/>
          </a:p>
        </p:txBody>
      </p:sp>
    </p:spTree>
    <p:extLst>
      <p:ext uri="{BB962C8B-B14F-4D97-AF65-F5344CB8AC3E}">
        <p14:creationId xmlns:p14="http://schemas.microsoft.com/office/powerpoint/2010/main" val="51257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pPr marL="0" indent="0">
              <a:buNone/>
            </a:pPr>
            <a:r>
              <a:rPr lang="en-US" sz="1400" dirty="0" smtClean="0">
                <a:latin typeface="Calibri" panose="020F0502020204030204" pitchFamily="34" charset="0"/>
              </a:rPr>
              <a:t>Additional Enhancements offered under the SORM Programs</a:t>
            </a:r>
          </a:p>
          <a:p>
            <a:r>
              <a:rPr lang="en-US" sz="1400" dirty="0" smtClean="0">
                <a:latin typeface="Calibri" panose="020F0502020204030204" pitchFamily="34" charset="0"/>
              </a:rPr>
              <a:t>Clarification made to address use of Attorney General for defense and management of the claim</a:t>
            </a:r>
          </a:p>
          <a:p>
            <a:r>
              <a:rPr lang="en-US" sz="1400" dirty="0" smtClean="0">
                <a:latin typeface="Calibri" panose="020F0502020204030204" pitchFamily="34" charset="0"/>
              </a:rPr>
              <a:t>Board EPL protection, including Wage and Hour Defense Cost and Third Party  Liability for customer and guest claims for discrimination and harassment</a:t>
            </a:r>
          </a:p>
          <a:p>
            <a:r>
              <a:rPr lang="en-US" sz="1400" dirty="0" smtClean="0">
                <a:latin typeface="Calibri" panose="020F0502020204030204" pitchFamily="34" charset="0"/>
              </a:rPr>
              <a:t>Broad definition of Claim to include Arbitration, Investigation, and civil and criminal proceedings</a:t>
            </a:r>
          </a:p>
          <a:p>
            <a:r>
              <a:rPr lang="en-US" sz="1400" dirty="0" smtClean="0">
                <a:latin typeface="Calibri" panose="020F0502020204030204" pitchFamily="34" charset="0"/>
              </a:rPr>
              <a:t>Additional individual only, or Side A protection for a $1,000,000 limit under D&amp;O for individuals if policy limit is exhausted.</a:t>
            </a:r>
          </a:p>
          <a:p>
            <a:r>
              <a:rPr lang="en-US" sz="1400" dirty="0" smtClean="0">
                <a:latin typeface="Calibri" panose="020F0502020204030204" pitchFamily="34" charset="0"/>
              </a:rPr>
              <a:t>Automatic coverage for Outside Directorship Liability for non for profit boards covered individuals sit on </a:t>
            </a:r>
            <a:r>
              <a:rPr lang="en-US" sz="1400" dirty="0" err="1" smtClean="0">
                <a:latin typeface="Calibri" panose="020F0502020204030204" pitchFamily="34" charset="0"/>
              </a:rPr>
              <a:t>on</a:t>
            </a:r>
            <a:r>
              <a:rPr lang="en-US" sz="1400" dirty="0" smtClean="0">
                <a:latin typeface="Calibri" panose="020F0502020204030204" pitchFamily="34" charset="0"/>
              </a:rPr>
              <a:t> behalf of the organization and their position.  For profits covered too, but need to be listed</a:t>
            </a:r>
          </a:p>
          <a:p>
            <a:r>
              <a:rPr lang="en-US" sz="1400" dirty="0" smtClean="0">
                <a:latin typeface="Calibri" panose="020F0502020204030204" pitchFamily="34" charset="0"/>
              </a:rPr>
              <a:t>Control person provisions for notification and discovery of a claim limited to CFO and or Risk Manager.</a:t>
            </a:r>
          </a:p>
          <a:p>
            <a:r>
              <a:rPr lang="en-US" sz="1400" dirty="0" smtClean="0">
                <a:latin typeface="Calibri" panose="020F0502020204030204" pitchFamily="34" charset="0"/>
              </a:rPr>
              <a:t>Personal Fraud and Criminal Exclusions are limited to final non-appealable adjudication provisions</a:t>
            </a:r>
          </a:p>
          <a:p>
            <a:r>
              <a:rPr lang="en-US" sz="1400" dirty="0" smtClean="0">
                <a:latin typeface="Calibri" panose="020F0502020204030204" pitchFamily="34" charset="0"/>
              </a:rPr>
              <a:t>Employment Practices Liability Wrongful Act is amended to add workplace bullying, or abusive or hostile work environment as part of definition</a:t>
            </a:r>
          </a:p>
          <a:p>
            <a:r>
              <a:rPr lang="en-US" sz="1400" dirty="0" smtClean="0">
                <a:latin typeface="Calibri" panose="020F0502020204030204" pitchFamily="34" charset="0"/>
              </a:rPr>
              <a:t>Securities coverage with carve back to protect the board and the organization in a securities claim relative to the issuance by an organization of bond debt or claims brought by bond debt holders as defined under federal, state, and local regulations</a:t>
            </a:r>
          </a:p>
          <a:p>
            <a:r>
              <a:rPr lang="en-US" sz="1400" dirty="0" smtClean="0">
                <a:latin typeface="Calibri" panose="020F0502020204030204" pitchFamily="34" charset="0"/>
              </a:rPr>
              <a:t>Failure or Refusal of Organization to indemnify added to insure individual is protected whether or not the State of Texas or organization does not indemnify individual</a:t>
            </a:r>
          </a:p>
          <a:p>
            <a:r>
              <a:rPr lang="en-US" sz="1400" dirty="0" smtClean="0">
                <a:latin typeface="Calibri" panose="020F0502020204030204" pitchFamily="34" charset="0"/>
              </a:rPr>
              <a:t>Healthcare or Education Coverage Extension to offer defense costs for governmental funding matters, donor dispute arbitration costs, and regulatory fines and penalties.   EPL is expanded to address</a:t>
            </a:r>
            <a:r>
              <a:rPr lang="en-US" sz="1400" dirty="0">
                <a:latin typeface="Calibri" panose="020F0502020204030204" pitchFamily="34" charset="0"/>
              </a:rPr>
              <a:t> </a:t>
            </a:r>
            <a:r>
              <a:rPr lang="en-US" sz="1400" dirty="0" smtClean="0">
                <a:latin typeface="Calibri" panose="020F0502020204030204" pitchFamily="34" charset="0"/>
              </a:rPr>
              <a:t>defects in peer review or tenure matters</a:t>
            </a:r>
          </a:p>
          <a:p>
            <a:endParaRPr lang="en-US" sz="14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n-US" sz="3600" b="1" dirty="0" smtClean="0">
                <a:solidFill>
                  <a:schemeClr val="tx1"/>
                </a:solidFill>
                <a:latin typeface="Calibri" panose="020F0502020204030204" pitchFamily="34" charset="0"/>
              </a:rPr>
              <a:t>Coverage Expansions negotiated</a:t>
            </a:r>
            <a:endParaRPr lang="en-US" sz="3600" b="1" dirty="0">
              <a:solidFill>
                <a:schemeClr val="tx1"/>
              </a:solidFill>
              <a:latin typeface="Calibri" panose="020F0502020204030204" pitchFamily="34" charset="0"/>
            </a:endParaRPr>
          </a:p>
        </p:txBody>
      </p:sp>
      <p:sp>
        <p:nvSpPr>
          <p:cNvPr id="5" name="Text Placeholder 4"/>
          <p:cNvSpPr>
            <a:spLocks noGrp="1"/>
          </p:cNvSpPr>
          <p:nvPr>
            <p:ph type="body" sz="quarter" idx="13"/>
          </p:nvPr>
        </p:nvSpPr>
        <p:spPr>
          <a:xfrm>
            <a:off x="406400" y="1431800"/>
            <a:ext cx="8229600" cy="322262"/>
          </a:xfrm>
        </p:spPr>
        <p:txBody>
          <a:bodyPr/>
          <a:lstStyle/>
          <a:p>
            <a:r>
              <a:rPr lang="en-US" dirty="0" smtClean="0"/>
              <a:t>SORM EXECUTIVE RISK PROGRAM</a:t>
            </a:r>
            <a:endParaRPr lang="en-US" dirty="0"/>
          </a:p>
        </p:txBody>
      </p:sp>
    </p:spTree>
    <p:extLst>
      <p:ext uri="{BB962C8B-B14F-4D97-AF65-F5344CB8AC3E}">
        <p14:creationId xmlns:p14="http://schemas.microsoft.com/office/powerpoint/2010/main" val="7136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US" sz="1400" dirty="0" smtClean="0">
                <a:latin typeface="Calibri" panose="020F0502020204030204" pitchFamily="34" charset="0"/>
              </a:rPr>
              <a:t>Additional Enhancements offered under the SORM Programs</a:t>
            </a:r>
          </a:p>
          <a:p>
            <a:r>
              <a:rPr lang="en-US" sz="1400" dirty="0" smtClean="0">
                <a:latin typeface="Calibri" panose="020F0502020204030204" pitchFamily="34" charset="0"/>
              </a:rPr>
              <a:t>Special Event Fund coverage using a sub-limit to help in offering consultants and services relative to eight potential matters.</a:t>
            </a:r>
          </a:p>
          <a:p>
            <a:r>
              <a:rPr lang="en-US" sz="1400" dirty="0" smtClean="0">
                <a:latin typeface="Calibri" panose="020F0502020204030204" pitchFamily="34" charset="0"/>
              </a:rPr>
              <a:t>Under EPL, expansion for assistance and additional legal expenses relative to a Workplace Violence activity.  $250,000 sub-limit</a:t>
            </a:r>
          </a:p>
          <a:p>
            <a:r>
              <a:rPr lang="en-US" sz="1400" dirty="0" smtClean="0">
                <a:latin typeface="Calibri" panose="020F0502020204030204" pitchFamily="34" charset="0"/>
              </a:rPr>
              <a:t>Under the EPL, expansion to address unauthorized access to employee information.  Program grants an additional $100,000 in legal expenses to assist organization in managing claim.</a:t>
            </a:r>
          </a:p>
          <a:p>
            <a:r>
              <a:rPr lang="en-US" sz="1400" dirty="0" smtClean="0">
                <a:latin typeface="Calibri" panose="020F0502020204030204" pitchFamily="34" charset="0"/>
              </a:rPr>
              <a:t>Under the D&amp;O, Extradition and provisions for the Foreign Corrupt Practices act are granted in form</a:t>
            </a:r>
          </a:p>
          <a:p>
            <a:r>
              <a:rPr lang="en-US" sz="1400" dirty="0" smtClean="0">
                <a:latin typeface="Calibri" panose="020F0502020204030204" pitchFamily="34" charset="0"/>
              </a:rPr>
              <a:t>Priority of payment provisions to insure individuals are paid first with insurance proceeds prior to organization under the D&amp;O</a:t>
            </a:r>
          </a:p>
          <a:p>
            <a:r>
              <a:rPr lang="en-US" sz="1400" dirty="0" smtClean="0">
                <a:latin typeface="Calibri" panose="020F0502020204030204" pitchFamily="34" charset="0"/>
              </a:rPr>
              <a:t>Addition of protection for </a:t>
            </a:r>
            <a:r>
              <a:rPr lang="en-US" sz="1400" dirty="0">
                <a:latin typeface="Calibri" panose="020F0502020204030204" pitchFamily="34" charset="0"/>
              </a:rPr>
              <a:t>Higher Education entities, If needed</a:t>
            </a:r>
            <a:r>
              <a:rPr lang="en-US" sz="1400" dirty="0" smtClean="0">
                <a:latin typeface="Calibri" panose="020F0502020204030204" pitchFamily="34" charset="0"/>
              </a:rPr>
              <a:t>, </a:t>
            </a:r>
            <a:r>
              <a:rPr lang="en-US" sz="1400" dirty="0">
                <a:latin typeface="Calibri" panose="020F0502020204030204" pitchFamily="34" charset="0"/>
              </a:rPr>
              <a:t>to offer Intellectual Property protection to </a:t>
            </a:r>
            <a:r>
              <a:rPr lang="en-US" sz="1400" dirty="0" smtClean="0">
                <a:latin typeface="Calibri" panose="020F0502020204030204" pitchFamily="34" charset="0"/>
              </a:rPr>
              <a:t>organization for defense costs using a sub-limit and higher retention levels</a:t>
            </a:r>
            <a:endParaRPr lang="en-US" sz="1400" dirty="0">
              <a:latin typeface="Calibri" panose="020F0502020204030204" pitchFamily="34" charset="0"/>
            </a:endParaRPr>
          </a:p>
          <a:p>
            <a:endParaRPr lang="en-US" sz="1400" dirty="0" smtClean="0">
              <a:latin typeface="Calibri" panose="020F0502020204030204" pitchFamily="34" charset="0"/>
            </a:endParaRPr>
          </a:p>
          <a:p>
            <a:endParaRPr lang="en-US" sz="1400" dirty="0" smtClean="0">
              <a:latin typeface="Calibri" panose="020F0502020204030204" pitchFamily="34" charset="0"/>
            </a:endParaRPr>
          </a:p>
          <a:p>
            <a:endParaRPr lang="en-US" sz="14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n-US" sz="3600" b="1" dirty="0" smtClean="0">
                <a:solidFill>
                  <a:schemeClr val="tx1"/>
                </a:solidFill>
                <a:latin typeface="Calibri" panose="020F0502020204030204" pitchFamily="34" charset="0"/>
              </a:rPr>
              <a:t>Coverage Extensions negotiated</a:t>
            </a:r>
            <a:endParaRPr lang="en-US" sz="3600" b="1" dirty="0">
              <a:solidFill>
                <a:schemeClr val="tx1"/>
              </a:solidFill>
              <a:latin typeface="Calibri" panose="020F0502020204030204" pitchFamily="34" charset="0"/>
            </a:endParaRPr>
          </a:p>
        </p:txBody>
      </p:sp>
      <p:sp>
        <p:nvSpPr>
          <p:cNvPr id="5" name="Text Placeholder 4"/>
          <p:cNvSpPr>
            <a:spLocks noGrp="1"/>
          </p:cNvSpPr>
          <p:nvPr>
            <p:ph type="body" sz="quarter" idx="13"/>
          </p:nvPr>
        </p:nvSpPr>
        <p:spPr>
          <a:xfrm>
            <a:off x="406400" y="1431800"/>
            <a:ext cx="8229600" cy="322262"/>
          </a:xfrm>
        </p:spPr>
        <p:txBody>
          <a:bodyPr/>
          <a:lstStyle/>
          <a:p>
            <a:r>
              <a:rPr lang="en-US" dirty="0" smtClean="0"/>
              <a:t>SORM EXECUTIVE RISK PROGRAM</a:t>
            </a:r>
            <a:endParaRPr lang="en-US" dirty="0"/>
          </a:p>
        </p:txBody>
      </p:sp>
    </p:spTree>
    <p:extLst>
      <p:ext uri="{BB962C8B-B14F-4D97-AF65-F5344CB8AC3E}">
        <p14:creationId xmlns:p14="http://schemas.microsoft.com/office/powerpoint/2010/main" val="3289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smtClean="0"/>
              <a:t>  </a:t>
            </a:r>
            <a:endParaRPr lang="en-US" dirty="0"/>
          </a:p>
        </p:txBody>
      </p:sp>
      <p:sp>
        <p:nvSpPr>
          <p:cNvPr id="2" name="Title 1"/>
          <p:cNvSpPr>
            <a:spLocks noGrp="1"/>
          </p:cNvSpPr>
          <p:nvPr>
            <p:ph type="title"/>
          </p:nvPr>
        </p:nvSpPr>
        <p:spPr/>
        <p:txBody>
          <a:bodyPr>
            <a:normAutofit/>
          </a:bodyPr>
          <a:lstStyle/>
          <a:p>
            <a:r>
              <a:rPr lang="en-US" sz="3600" b="1" dirty="0" smtClean="0">
                <a:solidFill>
                  <a:schemeClr val="tx1"/>
                </a:solidFill>
                <a:latin typeface="Calibri" panose="020F0502020204030204" pitchFamily="34" charset="0"/>
              </a:rPr>
              <a:t>QUESTION AND ANSWERS</a:t>
            </a:r>
            <a:endParaRPr lang="en-US" sz="3600" b="1" dirty="0">
              <a:solidFill>
                <a:schemeClr val="tx1"/>
              </a:solidFill>
              <a:latin typeface="Calibri" panose="020F0502020204030204" pitchFamily="34" charset="0"/>
            </a:endParaRPr>
          </a:p>
        </p:txBody>
      </p:sp>
      <p:sp>
        <p:nvSpPr>
          <p:cNvPr id="5" name="Text Placeholder 4"/>
          <p:cNvSpPr>
            <a:spLocks noGrp="1"/>
          </p:cNvSpPr>
          <p:nvPr>
            <p:ph type="body" sz="quarter" idx="13"/>
          </p:nvPr>
        </p:nvSpPr>
        <p:spPr>
          <a:xfrm>
            <a:off x="406400" y="1431800"/>
            <a:ext cx="8229600" cy="322262"/>
          </a:xfrm>
        </p:spPr>
        <p:txBody>
          <a:bodyPr/>
          <a:lstStyle/>
          <a:p>
            <a:r>
              <a:rPr lang="en-US" dirty="0" smtClean="0"/>
              <a:t>SORM EXECUTIVE RISK PROGRAM</a:t>
            </a:r>
            <a:endParaRPr lang="en-US" dirty="0"/>
          </a:p>
        </p:txBody>
      </p:sp>
      <p:pic>
        <p:nvPicPr>
          <p:cNvPr id="7" name="Picture 1" descr="SORM-logo-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75" y="727074"/>
            <a:ext cx="2028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18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  </a:t>
            </a:r>
            <a:endParaRPr lang="en-US" dirty="0"/>
          </a:p>
        </p:txBody>
      </p:sp>
      <p:sp>
        <p:nvSpPr>
          <p:cNvPr id="3" name="Content Placeholder 2"/>
          <p:cNvSpPr>
            <a:spLocks noGrp="1"/>
          </p:cNvSpPr>
          <p:nvPr>
            <p:ph idx="1"/>
          </p:nvPr>
        </p:nvSpPr>
        <p:spPr/>
        <p:txBody>
          <a:bodyPr>
            <a:noAutofit/>
          </a:bodyPr>
          <a:lstStyle/>
          <a:p>
            <a:pPr marL="0" indent="0">
              <a:buNone/>
            </a:pPr>
            <a:endParaRPr lang="en-US" sz="800" dirty="0"/>
          </a:p>
          <a:p>
            <a:pPr marL="0" indent="0">
              <a:buNone/>
            </a:pPr>
            <a:r>
              <a:rPr lang="en-US" sz="1800" dirty="0" smtClean="0"/>
              <a:t>Arthur J. Gallagher Risk Management Services, Inc.</a:t>
            </a:r>
          </a:p>
          <a:p>
            <a:pPr marL="0" indent="0">
              <a:buNone/>
            </a:pPr>
            <a:r>
              <a:rPr lang="en-US" sz="1800" dirty="0" smtClean="0"/>
              <a:t>221 West 6</a:t>
            </a:r>
            <a:r>
              <a:rPr lang="en-US" sz="1800" baseline="30000" dirty="0" smtClean="0"/>
              <a:t>th</a:t>
            </a:r>
            <a:r>
              <a:rPr lang="en-US" sz="1800" dirty="0" smtClean="0"/>
              <a:t> Street, Suite #1980</a:t>
            </a:r>
          </a:p>
          <a:p>
            <a:pPr marL="0" indent="0">
              <a:buNone/>
            </a:pPr>
            <a:r>
              <a:rPr lang="en-US" sz="1800" dirty="0" smtClean="0"/>
              <a:t>Austin, Texas 78701</a:t>
            </a:r>
            <a:endParaRPr lang="en-US" sz="1800"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21AD668D-0247-144D-B5E3-BB8B09021D3D}" type="slidenum">
              <a:rPr lang="en-US" smtClean="0">
                <a:latin typeface="Times New Roman"/>
                <a:cs typeface="+mn-cs"/>
              </a:rPr>
              <a:pPr fontAlgn="auto">
                <a:spcBef>
                  <a:spcPts val="0"/>
                </a:spcBef>
                <a:spcAft>
                  <a:spcPts val="0"/>
                </a:spcAft>
              </a:pPr>
              <a:t>25</a:t>
            </a:fld>
            <a:endParaRPr lang="en-US" dirty="0">
              <a:latin typeface="Times New Roman"/>
              <a:cs typeface="+mn-cs"/>
            </a:endParaRPr>
          </a:p>
        </p:txBody>
      </p:sp>
      <p:sp>
        <p:nvSpPr>
          <p:cNvPr id="5" name="Text Placeholder 4"/>
          <p:cNvSpPr>
            <a:spLocks noGrp="1"/>
          </p:cNvSpPr>
          <p:nvPr>
            <p:ph type="body" sz="quarter" idx="12"/>
          </p:nvPr>
        </p:nvSpPr>
        <p:spPr/>
        <p:txBody>
          <a:bodyPr/>
          <a:lstStyle/>
          <a:p>
            <a:r>
              <a:rPr lang="en-US" dirty="0" smtClean="0"/>
              <a:t>Thank you for the Partnership!</a:t>
            </a:r>
            <a:endParaRPr lang="en-US" dirty="0"/>
          </a:p>
        </p:txBody>
      </p:sp>
      <p:pic>
        <p:nvPicPr>
          <p:cNvPr id="6" name="Picture 1" descr="SORM-logo-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075" y="360362"/>
            <a:ext cx="2028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55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59625421"/>
              </p:ext>
            </p:extLst>
          </p:nvPr>
        </p:nvGraphicFramePr>
        <p:xfrm>
          <a:off x="546600" y="1638300"/>
          <a:ext cx="7930899" cy="4563582"/>
        </p:xfrm>
        <a:graphic>
          <a:graphicData uri="http://schemas.openxmlformats.org/drawingml/2006/table">
            <a:tbl>
              <a:tblPr>
                <a:tableStyleId>{5C22544A-7EE6-4342-B048-85BDC9FD1C3A}</a:tableStyleId>
              </a:tblPr>
              <a:tblGrid>
                <a:gridCol w="3213381"/>
                <a:gridCol w="1982725"/>
                <a:gridCol w="2734793"/>
              </a:tblGrid>
              <a:tr h="143171">
                <a:tc>
                  <a:txBody>
                    <a:bodyPr/>
                    <a:lstStyle/>
                    <a:p>
                      <a:pPr marL="0" marR="0" algn="ctr">
                        <a:spcBef>
                          <a:spcPts val="100"/>
                        </a:spcBef>
                        <a:spcAft>
                          <a:spcPts val="0"/>
                        </a:spcAft>
                      </a:pPr>
                      <a:r>
                        <a:rPr lang="en-US" sz="800" b="1" dirty="0">
                          <a:effectLst/>
                        </a:rPr>
                        <a:t>Name/Title</a:t>
                      </a:r>
                      <a:endParaRPr lang="en-US" sz="900" b="1" dirty="0">
                        <a:effectLst/>
                        <a:latin typeface="Times New Roman"/>
                        <a:ea typeface="Times New Roman"/>
                        <a:cs typeface="Arial"/>
                      </a:endParaRPr>
                    </a:p>
                  </a:txBody>
                  <a:tcPr marL="29741" marR="1487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0"/>
                        </a:spcAft>
                      </a:pPr>
                      <a:r>
                        <a:rPr lang="en-US" sz="800" b="1">
                          <a:effectLst/>
                        </a:rPr>
                        <a:t>Phone</a:t>
                      </a:r>
                      <a:endParaRPr lang="en-US" sz="900" b="1">
                        <a:effectLst/>
                        <a:latin typeface="Times New Roman"/>
                        <a:ea typeface="Times New Roman"/>
                        <a:cs typeface="Arial"/>
                      </a:endParaRPr>
                    </a:p>
                  </a:txBody>
                  <a:tcPr marL="29741" marR="1487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0"/>
                        </a:spcAft>
                      </a:pPr>
                      <a:r>
                        <a:rPr lang="en-US" sz="800" b="1" dirty="0">
                          <a:effectLst/>
                        </a:rPr>
                        <a:t>E-mail</a:t>
                      </a:r>
                      <a:endParaRPr lang="en-US" sz="900" b="1" dirty="0">
                        <a:effectLst/>
                        <a:latin typeface="Times New Roman"/>
                        <a:ea typeface="Times New Roman"/>
                        <a:cs typeface="Arial"/>
                      </a:endParaRPr>
                    </a:p>
                  </a:txBody>
                  <a:tcPr marL="29741" marR="1487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3171">
                <a:tc gridSpan="3">
                  <a:txBody>
                    <a:bodyPr/>
                    <a:lstStyle/>
                    <a:p>
                      <a:pPr marL="0" marR="0">
                        <a:spcBef>
                          <a:spcPts val="100"/>
                        </a:spcBef>
                        <a:spcAft>
                          <a:spcPts val="0"/>
                        </a:spcAft>
                      </a:pPr>
                      <a:r>
                        <a:rPr lang="en-US" sz="800" b="1" dirty="0" smtClean="0">
                          <a:effectLst/>
                        </a:rPr>
                        <a:t>SORM Primary </a:t>
                      </a:r>
                      <a:r>
                        <a:rPr lang="en-US" sz="800" b="1" dirty="0">
                          <a:effectLst/>
                        </a:rPr>
                        <a:t>Contacts</a:t>
                      </a:r>
                      <a:endParaRPr lang="en-US" sz="900" b="1" dirty="0">
                        <a:effectLst/>
                        <a:latin typeface="Times New Roman"/>
                        <a:ea typeface="Times New Roman"/>
                        <a:cs typeface="Arial"/>
                      </a:endParaRPr>
                    </a:p>
                  </a:txBody>
                  <a:tcPr marL="29741" marR="14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59341">
                <a:tc>
                  <a:txBody>
                    <a:bodyPr/>
                    <a:lstStyle/>
                    <a:p>
                      <a:pPr marL="0" marR="0">
                        <a:spcBef>
                          <a:spcPts val="100"/>
                        </a:spcBef>
                        <a:spcAft>
                          <a:spcPts val="0"/>
                        </a:spcAft>
                      </a:pPr>
                      <a:r>
                        <a:rPr lang="en-US" sz="800" dirty="0" smtClean="0">
                          <a:effectLst/>
                        </a:rPr>
                        <a:t>Jacqueline</a:t>
                      </a:r>
                      <a:r>
                        <a:rPr lang="en-US" sz="800" baseline="0" dirty="0" smtClean="0">
                          <a:effectLst/>
                        </a:rPr>
                        <a:t> Baynard</a:t>
                      </a:r>
                      <a:endParaRPr lang="en-US" sz="900" dirty="0">
                        <a:effectLst/>
                      </a:endParaRPr>
                    </a:p>
                    <a:p>
                      <a:pPr marL="0" marR="0">
                        <a:spcBef>
                          <a:spcPts val="100"/>
                        </a:spcBef>
                        <a:spcAft>
                          <a:spcPts val="0"/>
                        </a:spcAft>
                      </a:pPr>
                      <a:r>
                        <a:rPr lang="en-US" sz="800" dirty="0" smtClean="0">
                          <a:effectLst/>
                        </a:rPr>
                        <a:t>Senior Insurance </a:t>
                      </a:r>
                      <a:r>
                        <a:rPr lang="en-US" sz="800" dirty="0">
                          <a:effectLst/>
                        </a:rPr>
                        <a:t>Manager </a:t>
                      </a:r>
                      <a:endParaRPr lang="en-US" sz="900" dirty="0">
                        <a:effectLst/>
                      </a:endParaRPr>
                    </a:p>
                    <a:p>
                      <a:pPr marL="0" marR="0">
                        <a:spcBef>
                          <a:spcPts val="100"/>
                        </a:spcBef>
                        <a:spcAft>
                          <a:spcPts val="0"/>
                        </a:spcAft>
                      </a:pPr>
                      <a:r>
                        <a:rPr lang="en-US" sz="800" dirty="0">
                          <a:effectLst/>
                        </a:rPr>
                        <a:t>State of Texas Office of Risk Management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smtClean="0">
                          <a:effectLst/>
                        </a:rPr>
                        <a:t>512-936-1555 </a:t>
                      </a:r>
                      <a:r>
                        <a:rPr lang="en-US" sz="800" dirty="0">
                          <a:effectLst/>
                        </a:rPr>
                        <a:t>(</a:t>
                      </a:r>
                      <a:r>
                        <a:rPr lang="en-US" sz="800" dirty="0" err="1">
                          <a:effectLst/>
                        </a:rPr>
                        <a:t>Ph</a:t>
                      </a:r>
                      <a:r>
                        <a:rPr lang="en-US" sz="800" dirty="0">
                          <a:effectLst/>
                        </a:rPr>
                        <a:t> – Direct)</a:t>
                      </a:r>
                      <a:endParaRPr lang="en-US" sz="900" dirty="0">
                        <a:effectLst/>
                      </a:endParaRPr>
                    </a:p>
                    <a:p>
                      <a:pPr marL="0" marR="0">
                        <a:spcBef>
                          <a:spcPts val="100"/>
                        </a:spcBef>
                        <a:spcAft>
                          <a:spcPts val="0"/>
                        </a:spcAft>
                      </a:pPr>
                      <a:r>
                        <a:rPr lang="en-US" sz="800" dirty="0" smtClean="0">
                          <a:effectLst/>
                        </a:rPr>
                        <a:t>512-370-9084 </a:t>
                      </a:r>
                      <a:r>
                        <a:rPr lang="en-US" sz="800" dirty="0">
                          <a:effectLst/>
                        </a:rPr>
                        <a:t>(Fax)</a:t>
                      </a:r>
                      <a:endParaRPr lang="en-US" sz="900" dirty="0">
                        <a:effectLst/>
                      </a:endParaRPr>
                    </a:p>
                    <a:p>
                      <a:pPr marL="0" marR="0">
                        <a:spcBef>
                          <a:spcPts val="100"/>
                        </a:spcBef>
                        <a:spcAft>
                          <a:spcPts val="0"/>
                        </a:spcAft>
                      </a:pPr>
                      <a:r>
                        <a:rPr lang="en-US" sz="800" dirty="0">
                          <a:effectLst/>
                        </a:rPr>
                        <a:t>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smtClean="0">
                          <a:effectLst/>
                        </a:rPr>
                        <a:t>Jacqueline.Baynard@sorm.texas.gov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341">
                <a:tc>
                  <a:txBody>
                    <a:bodyPr/>
                    <a:lstStyle/>
                    <a:p>
                      <a:pPr marL="0" marR="0">
                        <a:spcBef>
                          <a:spcPts val="100"/>
                        </a:spcBef>
                        <a:spcAft>
                          <a:spcPts val="0"/>
                        </a:spcAft>
                      </a:pPr>
                      <a:r>
                        <a:rPr lang="en-US" sz="800" dirty="0" smtClean="0">
                          <a:effectLst/>
                        </a:rPr>
                        <a:t>Danica</a:t>
                      </a:r>
                      <a:r>
                        <a:rPr lang="en-US" sz="800" baseline="0" dirty="0" smtClean="0">
                          <a:effectLst/>
                        </a:rPr>
                        <a:t> Dickson</a:t>
                      </a:r>
                      <a:endParaRPr lang="en-US" sz="900" dirty="0">
                        <a:effectLst/>
                      </a:endParaRPr>
                    </a:p>
                    <a:p>
                      <a:pPr marL="0" marR="0">
                        <a:spcBef>
                          <a:spcPts val="100"/>
                        </a:spcBef>
                        <a:spcAft>
                          <a:spcPts val="0"/>
                        </a:spcAft>
                      </a:pPr>
                      <a:r>
                        <a:rPr lang="en-US" sz="800" dirty="0" smtClean="0">
                          <a:effectLst/>
                        </a:rPr>
                        <a:t>Insurance </a:t>
                      </a:r>
                      <a:r>
                        <a:rPr lang="en-US" sz="800" dirty="0">
                          <a:effectLst/>
                        </a:rPr>
                        <a:t>Manager </a:t>
                      </a:r>
                      <a:endParaRPr lang="en-US" sz="900" dirty="0">
                        <a:effectLst/>
                      </a:endParaRPr>
                    </a:p>
                    <a:p>
                      <a:pPr marL="0" marR="0">
                        <a:spcBef>
                          <a:spcPts val="100"/>
                        </a:spcBef>
                        <a:spcAft>
                          <a:spcPts val="0"/>
                        </a:spcAft>
                      </a:pPr>
                      <a:r>
                        <a:rPr lang="en-US" sz="800" dirty="0">
                          <a:effectLst/>
                        </a:rPr>
                        <a:t>State of Texas Office of Risk Management</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smtClean="0">
                          <a:effectLst/>
                        </a:rPr>
                        <a:t>512-936-1483 </a:t>
                      </a:r>
                      <a:r>
                        <a:rPr lang="en-US" sz="800" dirty="0">
                          <a:effectLst/>
                        </a:rPr>
                        <a:t>(</a:t>
                      </a:r>
                      <a:r>
                        <a:rPr lang="en-US" sz="800" dirty="0" err="1">
                          <a:effectLst/>
                        </a:rPr>
                        <a:t>Ph</a:t>
                      </a:r>
                      <a:r>
                        <a:rPr lang="en-US" sz="800" dirty="0">
                          <a:effectLst/>
                        </a:rPr>
                        <a:t> – Direct)</a:t>
                      </a:r>
                      <a:endParaRPr lang="en-US" sz="900" dirty="0">
                        <a:effectLst/>
                      </a:endParaRPr>
                    </a:p>
                    <a:p>
                      <a:pPr marL="0" marR="0">
                        <a:spcBef>
                          <a:spcPts val="100"/>
                        </a:spcBef>
                        <a:spcAft>
                          <a:spcPts val="0"/>
                        </a:spcAft>
                      </a:pPr>
                      <a:r>
                        <a:rPr lang="en-US" sz="800" dirty="0" smtClean="0">
                          <a:effectLst/>
                        </a:rPr>
                        <a:t>512-370-9064 </a:t>
                      </a:r>
                      <a:r>
                        <a:rPr lang="en-US" sz="800" dirty="0">
                          <a:effectLst/>
                        </a:rPr>
                        <a:t>(Fax)</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smtClean="0">
                          <a:effectLst/>
                        </a:rPr>
                        <a:t>Danica</a:t>
                      </a:r>
                      <a:r>
                        <a:rPr lang="en-US" sz="800" baseline="0" dirty="0" smtClean="0">
                          <a:effectLst/>
                        </a:rPr>
                        <a:t>.Dickson</a:t>
                      </a:r>
                      <a:r>
                        <a:rPr lang="en-US" sz="800" dirty="0" smtClean="0">
                          <a:effectLst/>
                        </a:rPr>
                        <a:t>@sorm.texas.gov</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341">
                <a:tc>
                  <a:txBody>
                    <a:bodyPr/>
                    <a:lstStyle/>
                    <a:p>
                      <a:pPr marL="0" marR="0">
                        <a:spcBef>
                          <a:spcPts val="100"/>
                        </a:spcBef>
                        <a:spcAft>
                          <a:spcPts val="0"/>
                        </a:spcAft>
                      </a:pPr>
                      <a:r>
                        <a:rPr lang="en-US" sz="800" dirty="0" smtClean="0">
                          <a:effectLst/>
                          <a:latin typeface="+mn-lt"/>
                          <a:ea typeface="Times New Roman"/>
                          <a:cs typeface="Arial"/>
                        </a:rPr>
                        <a:t>Derrick</a:t>
                      </a:r>
                      <a:r>
                        <a:rPr lang="en-US" sz="800" baseline="0" dirty="0" smtClean="0">
                          <a:effectLst/>
                          <a:latin typeface="+mn-lt"/>
                          <a:ea typeface="Times New Roman"/>
                          <a:cs typeface="Arial"/>
                        </a:rPr>
                        <a:t> Guzman</a:t>
                      </a:r>
                    </a:p>
                    <a:p>
                      <a:pPr marL="0" marR="0">
                        <a:spcBef>
                          <a:spcPts val="100"/>
                        </a:spcBef>
                        <a:spcAft>
                          <a:spcPts val="0"/>
                        </a:spcAft>
                      </a:pPr>
                      <a:r>
                        <a:rPr lang="en-US" sz="800" baseline="0" dirty="0" smtClean="0">
                          <a:effectLst/>
                          <a:latin typeface="+mn-lt"/>
                          <a:ea typeface="Times New Roman"/>
                          <a:cs typeface="Arial"/>
                        </a:rPr>
                        <a:t>Insurance Manager</a:t>
                      </a:r>
                    </a:p>
                    <a:p>
                      <a:pPr marL="0" marR="0">
                        <a:spcBef>
                          <a:spcPts val="100"/>
                        </a:spcBef>
                        <a:spcAft>
                          <a:spcPts val="0"/>
                        </a:spcAft>
                      </a:pPr>
                      <a:r>
                        <a:rPr lang="en-US" sz="800" baseline="0" dirty="0" smtClean="0">
                          <a:effectLst/>
                          <a:latin typeface="+mn-lt"/>
                          <a:ea typeface="Times New Roman"/>
                          <a:cs typeface="Arial"/>
                        </a:rPr>
                        <a:t>State of Texas Office of Risk Management</a:t>
                      </a:r>
                      <a:endParaRPr lang="en-US" sz="800" dirty="0">
                        <a:effectLst/>
                        <a:latin typeface="+mn-lt"/>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smtClean="0">
                          <a:effectLst/>
                          <a:latin typeface="+mn-lt"/>
                          <a:ea typeface="Times New Roman"/>
                          <a:cs typeface="Arial"/>
                        </a:rPr>
                        <a:t>512-936-2927 (</a:t>
                      </a:r>
                      <a:r>
                        <a:rPr lang="en-US" sz="800" dirty="0" err="1" smtClean="0">
                          <a:effectLst/>
                          <a:latin typeface="+mn-lt"/>
                          <a:ea typeface="Times New Roman"/>
                          <a:cs typeface="Arial"/>
                        </a:rPr>
                        <a:t>Ph</a:t>
                      </a:r>
                      <a:r>
                        <a:rPr lang="en-US" sz="800" dirty="0" smtClean="0">
                          <a:effectLst/>
                          <a:latin typeface="+mn-lt"/>
                          <a:ea typeface="Times New Roman"/>
                          <a:cs typeface="Arial"/>
                        </a:rPr>
                        <a:t> – Direct)</a:t>
                      </a:r>
                    </a:p>
                    <a:p>
                      <a:pPr marL="0" marR="0">
                        <a:spcBef>
                          <a:spcPts val="100"/>
                        </a:spcBef>
                        <a:spcAft>
                          <a:spcPts val="0"/>
                        </a:spcAft>
                      </a:pPr>
                      <a:r>
                        <a:rPr lang="en-US" sz="800" dirty="0" smtClean="0">
                          <a:effectLst/>
                          <a:latin typeface="+mn-lt"/>
                          <a:ea typeface="Times New Roman"/>
                          <a:cs typeface="Arial"/>
                        </a:rPr>
                        <a:t>512-370-9199</a:t>
                      </a:r>
                      <a:r>
                        <a:rPr lang="en-US" sz="800" baseline="0" dirty="0" smtClean="0">
                          <a:effectLst/>
                          <a:latin typeface="+mn-lt"/>
                          <a:ea typeface="Times New Roman"/>
                          <a:cs typeface="Arial"/>
                        </a:rPr>
                        <a:t> (Fax)</a:t>
                      </a:r>
                      <a:endParaRPr lang="en-US" sz="800" dirty="0">
                        <a:effectLst/>
                        <a:latin typeface="+mn-lt"/>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smtClean="0">
                          <a:effectLst/>
                          <a:latin typeface="+mn-lt"/>
                          <a:ea typeface="Times New Roman"/>
                          <a:cs typeface="Arial"/>
                        </a:rPr>
                        <a:t>Derrick.Guzman@sorm.texas.gov</a:t>
                      </a:r>
                      <a:endParaRPr lang="en-US" sz="800" dirty="0">
                        <a:effectLst/>
                        <a:latin typeface="+mn-lt"/>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3171">
                <a:tc gridSpan="3">
                  <a:txBody>
                    <a:bodyPr/>
                    <a:lstStyle/>
                    <a:p>
                      <a:pPr marL="0" marR="0">
                        <a:spcBef>
                          <a:spcPts val="100"/>
                        </a:spcBef>
                        <a:spcAft>
                          <a:spcPts val="0"/>
                        </a:spcAft>
                      </a:pPr>
                      <a:r>
                        <a:rPr lang="en-US" sz="800" b="1" dirty="0" smtClean="0">
                          <a:effectLst/>
                        </a:rPr>
                        <a:t>Arthur</a:t>
                      </a:r>
                      <a:r>
                        <a:rPr lang="en-US" sz="800" b="1" baseline="0" dirty="0" smtClean="0">
                          <a:effectLst/>
                        </a:rPr>
                        <a:t> J. Gallagher &amp; Co. </a:t>
                      </a:r>
                      <a:r>
                        <a:rPr lang="en-US" sz="800" b="1" dirty="0" smtClean="0">
                          <a:effectLst/>
                        </a:rPr>
                        <a:t> </a:t>
                      </a:r>
                      <a:r>
                        <a:rPr lang="en-US" sz="800" b="1" dirty="0">
                          <a:effectLst/>
                        </a:rPr>
                        <a:t>Service Contacts</a:t>
                      </a:r>
                      <a:endParaRPr lang="en-US" sz="900" b="1" dirty="0">
                        <a:effectLst/>
                        <a:latin typeface="Times New Roman"/>
                        <a:ea typeface="Times New Roman"/>
                        <a:cs typeface="Arial"/>
                      </a:endParaRPr>
                    </a:p>
                  </a:txBody>
                  <a:tcPr marL="29741" marR="14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59341">
                <a:tc>
                  <a:txBody>
                    <a:bodyPr/>
                    <a:lstStyle/>
                    <a:p>
                      <a:pPr marL="0" marR="0">
                        <a:spcBef>
                          <a:spcPts val="100"/>
                        </a:spcBef>
                        <a:spcAft>
                          <a:spcPts val="0"/>
                        </a:spcAft>
                      </a:pPr>
                      <a:r>
                        <a:rPr lang="en-US" sz="800" dirty="0">
                          <a:effectLst/>
                        </a:rPr>
                        <a:t>Paul D. Pousson, ARM</a:t>
                      </a:r>
                      <a:endParaRPr lang="en-US" sz="900" dirty="0">
                        <a:effectLst/>
                      </a:endParaRPr>
                    </a:p>
                    <a:p>
                      <a:pPr marL="0" marR="0">
                        <a:spcBef>
                          <a:spcPts val="100"/>
                        </a:spcBef>
                        <a:spcAft>
                          <a:spcPts val="0"/>
                        </a:spcAft>
                      </a:pPr>
                      <a:r>
                        <a:rPr lang="en-US" sz="800" dirty="0">
                          <a:effectLst/>
                        </a:rPr>
                        <a:t>Area Senior Vice President</a:t>
                      </a:r>
                      <a:endParaRPr lang="en-US" sz="900" dirty="0">
                        <a:effectLst/>
                      </a:endParaRPr>
                    </a:p>
                    <a:p>
                      <a:pPr marL="0" marR="0">
                        <a:spcBef>
                          <a:spcPts val="100"/>
                        </a:spcBef>
                        <a:spcAft>
                          <a:spcPts val="0"/>
                        </a:spcAft>
                      </a:pPr>
                      <a:r>
                        <a:rPr lang="en-US" sz="800" dirty="0">
                          <a:effectLst/>
                        </a:rPr>
                        <a:t>Arthur J. Gallagher Risk Management Services, Inc.</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a:effectLst/>
                        </a:rPr>
                        <a:t>512-652-2443 (Ph – Direct)</a:t>
                      </a:r>
                      <a:endParaRPr lang="en-US" sz="900">
                        <a:effectLst/>
                      </a:endParaRPr>
                    </a:p>
                    <a:p>
                      <a:pPr marL="0" marR="0">
                        <a:spcBef>
                          <a:spcPts val="100"/>
                        </a:spcBef>
                        <a:spcAft>
                          <a:spcPts val="0"/>
                        </a:spcAft>
                      </a:pPr>
                      <a:r>
                        <a:rPr lang="en-US" sz="800">
                          <a:effectLst/>
                        </a:rPr>
                        <a:t>512-844-8087 (Ph – Cell)</a:t>
                      </a:r>
                      <a:endParaRPr lang="en-US" sz="90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a:effectLst/>
                        </a:rPr>
                        <a:t>Paul_Pousson@ajg.com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341">
                <a:tc>
                  <a:txBody>
                    <a:bodyPr/>
                    <a:lstStyle/>
                    <a:p>
                      <a:pPr marL="0" marR="0">
                        <a:spcBef>
                          <a:spcPts val="100"/>
                        </a:spcBef>
                        <a:spcAft>
                          <a:spcPts val="0"/>
                        </a:spcAft>
                      </a:pPr>
                      <a:r>
                        <a:rPr lang="en-US" sz="800" dirty="0">
                          <a:effectLst/>
                        </a:rPr>
                        <a:t>Dr. Phil Norton, PhD</a:t>
                      </a:r>
                      <a:endParaRPr lang="en-US" sz="900" dirty="0">
                        <a:effectLst/>
                      </a:endParaRPr>
                    </a:p>
                    <a:p>
                      <a:pPr marL="0" marR="0">
                        <a:spcBef>
                          <a:spcPts val="100"/>
                        </a:spcBef>
                        <a:spcAft>
                          <a:spcPts val="0"/>
                        </a:spcAft>
                      </a:pPr>
                      <a:r>
                        <a:rPr lang="en-US" sz="800" dirty="0">
                          <a:effectLst/>
                        </a:rPr>
                        <a:t>Vice Chairman, Midwest Region</a:t>
                      </a:r>
                      <a:endParaRPr lang="en-US" sz="900" dirty="0">
                        <a:effectLst/>
                      </a:endParaRPr>
                    </a:p>
                    <a:p>
                      <a:pPr marL="0" marR="0">
                        <a:spcBef>
                          <a:spcPts val="100"/>
                        </a:spcBef>
                        <a:spcAft>
                          <a:spcPts val="0"/>
                        </a:spcAft>
                      </a:pPr>
                      <a:r>
                        <a:rPr lang="en-US" sz="800" dirty="0">
                          <a:effectLst/>
                        </a:rPr>
                        <a:t>Arthur J. Gallagher Risk Management Services, Inc.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a:effectLst/>
                        </a:rPr>
                        <a:t>312-803-7429 (Ph – Direct)</a:t>
                      </a:r>
                      <a:endParaRPr lang="en-US" sz="900">
                        <a:effectLst/>
                      </a:endParaRPr>
                    </a:p>
                    <a:p>
                      <a:pPr marL="0" marR="0">
                        <a:spcBef>
                          <a:spcPts val="100"/>
                        </a:spcBef>
                        <a:spcAft>
                          <a:spcPts val="0"/>
                        </a:spcAft>
                      </a:pPr>
                      <a:r>
                        <a:rPr lang="en-US" sz="800">
                          <a:effectLst/>
                        </a:rPr>
                        <a:t>630-561-2541 (Ph – Cell)</a:t>
                      </a:r>
                      <a:endParaRPr lang="en-US" sz="900">
                        <a:effectLst/>
                      </a:endParaRPr>
                    </a:p>
                    <a:p>
                      <a:pPr marL="0" marR="0">
                        <a:spcBef>
                          <a:spcPts val="100"/>
                        </a:spcBef>
                        <a:spcAft>
                          <a:spcPts val="0"/>
                        </a:spcAft>
                      </a:pPr>
                      <a:r>
                        <a:rPr lang="en-US" sz="800">
                          <a:effectLst/>
                        </a:rPr>
                        <a:t>312-803-6343 (Fax)</a:t>
                      </a:r>
                      <a:endParaRPr lang="en-US" sz="90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a:effectLst/>
                        </a:rPr>
                        <a:t>Phil_Norton@ajg.com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341">
                <a:tc>
                  <a:txBody>
                    <a:bodyPr/>
                    <a:lstStyle/>
                    <a:p>
                      <a:pPr marL="0" marR="0">
                        <a:spcBef>
                          <a:spcPts val="100"/>
                        </a:spcBef>
                        <a:spcAft>
                          <a:spcPts val="0"/>
                        </a:spcAft>
                      </a:pPr>
                      <a:r>
                        <a:rPr lang="en-US" sz="800">
                          <a:effectLst/>
                        </a:rPr>
                        <a:t>Stephen R. Fitzsimonds</a:t>
                      </a:r>
                      <a:endParaRPr lang="en-US" sz="900">
                        <a:effectLst/>
                      </a:endParaRPr>
                    </a:p>
                    <a:p>
                      <a:pPr marL="0" marR="0">
                        <a:spcBef>
                          <a:spcPts val="100"/>
                        </a:spcBef>
                        <a:spcAft>
                          <a:spcPts val="0"/>
                        </a:spcAft>
                      </a:pPr>
                      <a:r>
                        <a:rPr lang="en-US" sz="800">
                          <a:effectLst/>
                        </a:rPr>
                        <a:t>Area Sr. Vice President</a:t>
                      </a:r>
                      <a:endParaRPr lang="en-US" sz="900">
                        <a:effectLst/>
                      </a:endParaRPr>
                    </a:p>
                    <a:p>
                      <a:pPr marL="0" marR="0">
                        <a:spcBef>
                          <a:spcPts val="100"/>
                        </a:spcBef>
                        <a:spcAft>
                          <a:spcPts val="0"/>
                        </a:spcAft>
                      </a:pPr>
                      <a:r>
                        <a:rPr lang="en-US" sz="800">
                          <a:effectLst/>
                        </a:rPr>
                        <a:t>Arthur J. Gallagher Risk Management Services, Inc.</a:t>
                      </a:r>
                      <a:endParaRPr lang="en-US" sz="90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a:effectLst/>
                        </a:rPr>
                        <a:t>312-803-7425 (Ph – Direct)</a:t>
                      </a:r>
                      <a:endParaRPr lang="en-US" sz="900">
                        <a:effectLst/>
                      </a:endParaRPr>
                    </a:p>
                    <a:p>
                      <a:pPr marL="0" marR="0">
                        <a:spcBef>
                          <a:spcPts val="100"/>
                        </a:spcBef>
                        <a:spcAft>
                          <a:spcPts val="0"/>
                        </a:spcAft>
                      </a:pPr>
                      <a:r>
                        <a:rPr lang="en-US" sz="800">
                          <a:effectLst/>
                        </a:rPr>
                        <a:t>847-867-8949 (Ph – Cell)</a:t>
                      </a:r>
                      <a:endParaRPr lang="en-US" sz="900">
                        <a:effectLst/>
                      </a:endParaRPr>
                    </a:p>
                    <a:p>
                      <a:pPr marL="0" marR="0">
                        <a:spcBef>
                          <a:spcPts val="100"/>
                        </a:spcBef>
                        <a:spcAft>
                          <a:spcPts val="0"/>
                        </a:spcAft>
                      </a:pPr>
                      <a:r>
                        <a:rPr lang="en-US" sz="800">
                          <a:effectLst/>
                        </a:rPr>
                        <a:t>312-803-6343 (Fax)</a:t>
                      </a:r>
                      <a:endParaRPr lang="en-US" sz="90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a:effectLst/>
                        </a:rPr>
                        <a:t>Steve_Fitzsimonds@ajg.com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341">
                <a:tc>
                  <a:txBody>
                    <a:bodyPr/>
                    <a:lstStyle/>
                    <a:p>
                      <a:pPr marL="0" marR="0">
                        <a:spcBef>
                          <a:spcPts val="100"/>
                        </a:spcBef>
                        <a:spcAft>
                          <a:spcPts val="0"/>
                        </a:spcAft>
                      </a:pPr>
                      <a:r>
                        <a:rPr lang="en-US" sz="800">
                          <a:effectLst/>
                        </a:rPr>
                        <a:t>Natalie Douglass, Esq.</a:t>
                      </a:r>
                      <a:endParaRPr lang="en-US" sz="900">
                        <a:effectLst/>
                      </a:endParaRPr>
                    </a:p>
                    <a:p>
                      <a:pPr marL="0" marR="0">
                        <a:spcBef>
                          <a:spcPts val="100"/>
                        </a:spcBef>
                        <a:spcAft>
                          <a:spcPts val="0"/>
                        </a:spcAft>
                      </a:pPr>
                      <a:r>
                        <a:rPr lang="en-US" sz="800">
                          <a:effectLst/>
                        </a:rPr>
                        <a:t>Area Vice President</a:t>
                      </a:r>
                      <a:endParaRPr lang="en-US" sz="900">
                        <a:effectLst/>
                      </a:endParaRPr>
                    </a:p>
                    <a:p>
                      <a:pPr marL="0" marR="0">
                        <a:spcBef>
                          <a:spcPts val="100"/>
                        </a:spcBef>
                        <a:spcAft>
                          <a:spcPts val="0"/>
                        </a:spcAft>
                      </a:pPr>
                      <a:r>
                        <a:rPr lang="en-US" sz="800">
                          <a:effectLst/>
                        </a:rPr>
                        <a:t>Arthur J. Gallagher Risk Management Services, Inc.</a:t>
                      </a:r>
                      <a:endParaRPr lang="en-US" sz="90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a:effectLst/>
                        </a:rPr>
                        <a:t>314-800-2283 (Ph – Direct)</a:t>
                      </a:r>
                      <a:endParaRPr lang="en-US" sz="900">
                        <a:effectLst/>
                      </a:endParaRPr>
                    </a:p>
                    <a:p>
                      <a:pPr marL="0" marR="0">
                        <a:spcBef>
                          <a:spcPts val="100"/>
                        </a:spcBef>
                        <a:spcAft>
                          <a:spcPts val="0"/>
                        </a:spcAft>
                      </a:pPr>
                      <a:r>
                        <a:rPr lang="en-US" sz="800">
                          <a:effectLst/>
                        </a:rPr>
                        <a:t>314-954-0813 (Ph – Cell)</a:t>
                      </a:r>
                      <a:endParaRPr lang="en-US" sz="900">
                        <a:effectLst/>
                      </a:endParaRPr>
                    </a:p>
                    <a:p>
                      <a:pPr marL="0" marR="0">
                        <a:spcBef>
                          <a:spcPts val="100"/>
                        </a:spcBef>
                        <a:spcAft>
                          <a:spcPts val="0"/>
                        </a:spcAft>
                      </a:pPr>
                      <a:r>
                        <a:rPr lang="en-US" sz="800">
                          <a:effectLst/>
                        </a:rPr>
                        <a:t>314-965-5425 (Fax)</a:t>
                      </a:r>
                      <a:endParaRPr lang="en-US" sz="90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a:effectLst/>
                        </a:rPr>
                        <a:t>Natalie_Douglass@ajg.com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341">
                <a:tc>
                  <a:txBody>
                    <a:bodyPr/>
                    <a:lstStyle/>
                    <a:p>
                      <a:pPr marL="0" marR="0">
                        <a:spcBef>
                          <a:spcPts val="100"/>
                        </a:spcBef>
                        <a:spcAft>
                          <a:spcPts val="0"/>
                        </a:spcAft>
                      </a:pPr>
                      <a:r>
                        <a:rPr lang="en-US" sz="800">
                          <a:effectLst/>
                        </a:rPr>
                        <a:t>Cheryl Kelley, CISR</a:t>
                      </a:r>
                      <a:endParaRPr lang="en-US" sz="900">
                        <a:effectLst/>
                      </a:endParaRPr>
                    </a:p>
                    <a:p>
                      <a:pPr marL="0" marR="0">
                        <a:spcBef>
                          <a:spcPts val="100"/>
                        </a:spcBef>
                        <a:spcAft>
                          <a:spcPts val="0"/>
                        </a:spcAft>
                      </a:pPr>
                      <a:r>
                        <a:rPr lang="en-US" sz="800">
                          <a:effectLst/>
                        </a:rPr>
                        <a:t>Area Vice President </a:t>
                      </a:r>
                      <a:endParaRPr lang="en-US" sz="900">
                        <a:effectLst/>
                      </a:endParaRPr>
                    </a:p>
                    <a:p>
                      <a:pPr marL="0" marR="0">
                        <a:spcBef>
                          <a:spcPts val="100"/>
                        </a:spcBef>
                        <a:spcAft>
                          <a:spcPts val="0"/>
                        </a:spcAft>
                      </a:pPr>
                      <a:r>
                        <a:rPr lang="en-US" sz="800">
                          <a:effectLst/>
                        </a:rPr>
                        <a:t>Arthur J. Gallagher Risk Management Services, Inc.</a:t>
                      </a:r>
                      <a:endParaRPr lang="en-US" sz="90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smtClean="0">
                          <a:effectLst/>
                        </a:rPr>
                        <a:t>512-652-2461 </a:t>
                      </a:r>
                      <a:r>
                        <a:rPr lang="en-US" sz="800" dirty="0">
                          <a:effectLst/>
                        </a:rPr>
                        <a:t>(</a:t>
                      </a:r>
                      <a:r>
                        <a:rPr lang="en-US" sz="800" dirty="0" err="1">
                          <a:effectLst/>
                        </a:rPr>
                        <a:t>Ph</a:t>
                      </a:r>
                      <a:r>
                        <a:rPr lang="en-US" sz="800" dirty="0">
                          <a:effectLst/>
                        </a:rPr>
                        <a:t> – Direct)</a:t>
                      </a:r>
                      <a:endParaRPr lang="en-US" sz="900" dirty="0">
                        <a:effectLst/>
                      </a:endParaRPr>
                    </a:p>
                    <a:p>
                      <a:pPr marL="0" marR="0">
                        <a:spcBef>
                          <a:spcPts val="100"/>
                        </a:spcBef>
                        <a:spcAft>
                          <a:spcPts val="0"/>
                        </a:spcAft>
                      </a:pPr>
                      <a:r>
                        <a:rPr lang="en-US" sz="800" dirty="0" smtClean="0">
                          <a:effectLst/>
                        </a:rPr>
                        <a:t>972-467-7295 </a:t>
                      </a:r>
                      <a:r>
                        <a:rPr lang="en-US" sz="800" dirty="0">
                          <a:effectLst/>
                        </a:rPr>
                        <a:t>(</a:t>
                      </a:r>
                      <a:r>
                        <a:rPr lang="en-US" sz="800" dirty="0" err="1">
                          <a:effectLst/>
                        </a:rPr>
                        <a:t>Ph</a:t>
                      </a:r>
                      <a:r>
                        <a:rPr lang="en-US" sz="800" dirty="0">
                          <a:effectLst/>
                        </a:rPr>
                        <a:t> – Cell)</a:t>
                      </a:r>
                      <a:endParaRPr lang="en-US" sz="900" dirty="0">
                        <a:effectLst/>
                      </a:endParaRPr>
                    </a:p>
                    <a:p>
                      <a:pPr marL="0" marR="0">
                        <a:spcBef>
                          <a:spcPts val="100"/>
                        </a:spcBef>
                        <a:spcAft>
                          <a:spcPts val="0"/>
                        </a:spcAft>
                      </a:pPr>
                      <a:r>
                        <a:rPr lang="en-US" sz="800" dirty="0" smtClean="0">
                          <a:effectLst/>
                        </a:rPr>
                        <a:t>512-652-2462 </a:t>
                      </a:r>
                      <a:r>
                        <a:rPr lang="en-US" sz="800" dirty="0">
                          <a:effectLst/>
                        </a:rPr>
                        <a:t>(Fax)</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a:effectLst/>
                        </a:rPr>
                        <a:t>Cheryl_Kelley@ajg.com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341">
                <a:tc>
                  <a:txBody>
                    <a:bodyPr/>
                    <a:lstStyle/>
                    <a:p>
                      <a:pPr marL="0" marR="0">
                        <a:spcBef>
                          <a:spcPts val="100"/>
                        </a:spcBef>
                        <a:spcAft>
                          <a:spcPts val="0"/>
                        </a:spcAft>
                      </a:pPr>
                      <a:r>
                        <a:rPr lang="en-US" sz="800" dirty="0" smtClean="0">
                          <a:effectLst/>
                        </a:rPr>
                        <a:t>Paul B.</a:t>
                      </a:r>
                      <a:r>
                        <a:rPr lang="en-US" sz="800" baseline="0" dirty="0" smtClean="0">
                          <a:effectLst/>
                        </a:rPr>
                        <a:t> Davis, Esq.</a:t>
                      </a:r>
                      <a:endParaRPr lang="en-US" sz="900" dirty="0">
                        <a:effectLst/>
                      </a:endParaRPr>
                    </a:p>
                    <a:p>
                      <a:pPr marL="0" marR="0">
                        <a:spcBef>
                          <a:spcPts val="100"/>
                        </a:spcBef>
                        <a:spcAft>
                          <a:spcPts val="0"/>
                        </a:spcAft>
                      </a:pPr>
                      <a:r>
                        <a:rPr lang="en-US" sz="800" dirty="0" smtClean="0">
                          <a:effectLst/>
                        </a:rPr>
                        <a:t>Area Assistant Vice President</a:t>
                      </a:r>
                      <a:endParaRPr lang="en-US" sz="900" dirty="0">
                        <a:effectLst/>
                      </a:endParaRPr>
                    </a:p>
                    <a:p>
                      <a:pPr marL="0" marR="0">
                        <a:spcBef>
                          <a:spcPts val="100"/>
                        </a:spcBef>
                        <a:spcAft>
                          <a:spcPts val="0"/>
                        </a:spcAft>
                      </a:pPr>
                      <a:r>
                        <a:rPr lang="en-US" sz="800" dirty="0">
                          <a:effectLst/>
                        </a:rPr>
                        <a:t>Arthur J. Gallagher Risk Management Services, Inc.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smtClean="0">
                          <a:effectLst/>
                        </a:rPr>
                        <a:t>312-803-7451 </a:t>
                      </a:r>
                      <a:r>
                        <a:rPr lang="en-US" sz="800" dirty="0">
                          <a:effectLst/>
                        </a:rPr>
                        <a:t>(</a:t>
                      </a:r>
                      <a:r>
                        <a:rPr lang="en-US" sz="800" dirty="0" err="1">
                          <a:effectLst/>
                        </a:rPr>
                        <a:t>Ph</a:t>
                      </a:r>
                      <a:r>
                        <a:rPr lang="en-US" sz="800" dirty="0">
                          <a:effectLst/>
                        </a:rPr>
                        <a:t> – Direct)</a:t>
                      </a:r>
                      <a:endParaRPr lang="en-US" sz="900" dirty="0">
                        <a:effectLst/>
                      </a:endParaRPr>
                    </a:p>
                    <a:p>
                      <a:pPr marL="0" marR="0">
                        <a:spcBef>
                          <a:spcPts val="100"/>
                        </a:spcBef>
                        <a:spcAft>
                          <a:spcPts val="0"/>
                        </a:spcAft>
                      </a:pPr>
                      <a:r>
                        <a:rPr lang="en-US" sz="800" dirty="0" smtClean="0">
                          <a:effectLst/>
                        </a:rPr>
                        <a:t>303-250-6156 </a:t>
                      </a:r>
                      <a:r>
                        <a:rPr lang="en-US" sz="800" dirty="0">
                          <a:effectLst/>
                        </a:rPr>
                        <a:t>(</a:t>
                      </a:r>
                      <a:r>
                        <a:rPr lang="en-US" sz="800" dirty="0" err="1">
                          <a:effectLst/>
                        </a:rPr>
                        <a:t>Ph</a:t>
                      </a:r>
                      <a:r>
                        <a:rPr lang="en-US" sz="800" dirty="0">
                          <a:effectLst/>
                        </a:rPr>
                        <a:t> – Cell)</a:t>
                      </a:r>
                      <a:endParaRPr lang="en-US" sz="900" dirty="0">
                        <a:effectLst/>
                      </a:endParaRPr>
                    </a:p>
                    <a:p>
                      <a:pPr marL="0" marR="0">
                        <a:spcBef>
                          <a:spcPts val="100"/>
                        </a:spcBef>
                        <a:spcAft>
                          <a:spcPts val="0"/>
                        </a:spcAft>
                      </a:pPr>
                      <a:r>
                        <a:rPr lang="en-US" sz="800" dirty="0">
                          <a:effectLst/>
                        </a:rPr>
                        <a:t>312-803-6343 (Fax)</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100"/>
                        </a:spcBef>
                        <a:spcAft>
                          <a:spcPts val="0"/>
                        </a:spcAft>
                      </a:pPr>
                      <a:r>
                        <a:rPr lang="en-US" sz="800" dirty="0" smtClean="0">
                          <a:effectLst/>
                        </a:rPr>
                        <a:t>Paul_Davis1@ajg.com </a:t>
                      </a:r>
                      <a:endParaRPr lang="en-US" sz="900" dirty="0">
                        <a:effectLst/>
                        <a:latin typeface="Times New Roman"/>
                        <a:ea typeface="Times New Roman"/>
                        <a:cs typeface="Arial"/>
                      </a:endParaRPr>
                    </a:p>
                  </a:txBody>
                  <a:tcPr marL="29741" marR="14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itle 2"/>
          <p:cNvSpPr>
            <a:spLocks noGrp="1"/>
          </p:cNvSpPr>
          <p:nvPr>
            <p:ph type="title"/>
          </p:nvPr>
        </p:nvSpPr>
        <p:spPr>
          <a:xfrm>
            <a:off x="457200" y="274638"/>
            <a:ext cx="8229600" cy="648438"/>
          </a:xfrm>
        </p:spPr>
        <p:txBody>
          <a:bodyPr>
            <a:normAutofit/>
          </a:bodyPr>
          <a:lstStyle/>
          <a:p>
            <a:r>
              <a:rPr lang="en-US" sz="3200" b="1" dirty="0">
                <a:solidFill>
                  <a:srgbClr val="000000"/>
                </a:solidFill>
                <a:latin typeface="Calibri" panose="020F0502020204030204" pitchFamily="34" charset="0"/>
              </a:rPr>
              <a:t> </a:t>
            </a:r>
            <a:r>
              <a:rPr lang="en-US" sz="3200" b="1" dirty="0" smtClean="0">
                <a:solidFill>
                  <a:srgbClr val="000000"/>
                </a:solidFill>
                <a:latin typeface="Calibri" panose="020F0502020204030204" pitchFamily="34" charset="0"/>
              </a:rPr>
              <a:t>                    Service Team</a:t>
            </a:r>
            <a:endParaRPr lang="en-US" sz="3200" b="1" dirty="0">
              <a:solidFill>
                <a:srgbClr val="000000"/>
              </a:solidFill>
              <a:latin typeface="Calibri" panose="020F0502020204030204" pitchFamily="34" charset="0"/>
            </a:endParaRPr>
          </a:p>
        </p:txBody>
      </p:sp>
      <p:sp>
        <p:nvSpPr>
          <p:cNvPr id="4" name="Text Placeholder 3"/>
          <p:cNvSpPr>
            <a:spLocks noGrp="1"/>
          </p:cNvSpPr>
          <p:nvPr>
            <p:ph type="body" sz="quarter" idx="13"/>
          </p:nvPr>
        </p:nvSpPr>
        <p:spPr>
          <a:xfrm>
            <a:off x="514600" y="923075"/>
            <a:ext cx="8229600" cy="322262"/>
          </a:xfrm>
        </p:spPr>
        <p:txBody>
          <a:bodyPr/>
          <a:lstStyle/>
          <a:p>
            <a:r>
              <a:rPr lang="en-US" dirty="0" smtClean="0"/>
              <a:t>EXECUTIVE RISK PROGRAM</a:t>
            </a:r>
            <a:endParaRPr lang="en-US" dirty="0"/>
          </a:p>
        </p:txBody>
      </p:sp>
      <p:sp>
        <p:nvSpPr>
          <p:cNvPr id="7" name="Content Placeholder 5"/>
          <p:cNvSpPr txBox="1">
            <a:spLocks/>
          </p:cNvSpPr>
          <p:nvPr/>
        </p:nvSpPr>
        <p:spPr>
          <a:xfrm>
            <a:off x="514600" y="923075"/>
            <a:ext cx="5836722" cy="11903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600" kern="1200">
                <a:solidFill>
                  <a:srgbClr val="00263E"/>
                </a:solidFill>
                <a:latin typeface="Times New Roman"/>
                <a:ea typeface="+mn-ea"/>
                <a:cs typeface="Times New Roman"/>
              </a:defRPr>
            </a:lvl1pPr>
            <a:lvl2pPr marL="742950" indent="-285750" algn="l" defTabSz="457200" rtl="0" eaLnBrk="1" latinLnBrk="0" hangingPunct="1">
              <a:spcBef>
                <a:spcPct val="20000"/>
              </a:spcBef>
              <a:buFont typeface="Arial"/>
              <a:buChar char="–"/>
              <a:defRPr sz="2400" kern="1200">
                <a:solidFill>
                  <a:srgbClr val="00263E"/>
                </a:solidFill>
                <a:latin typeface="Times New Roman"/>
                <a:ea typeface="+mn-ea"/>
                <a:cs typeface="Times New Roman"/>
              </a:defRPr>
            </a:lvl2pPr>
            <a:lvl3pPr marL="1031875" indent="-230188" algn="l" defTabSz="457200" rtl="0" eaLnBrk="1" latinLnBrk="0" hangingPunct="1">
              <a:spcBef>
                <a:spcPct val="20000"/>
              </a:spcBef>
              <a:buFont typeface="Arial"/>
              <a:buChar char="•"/>
              <a:defRPr sz="2200" kern="1200">
                <a:solidFill>
                  <a:srgbClr val="00263E"/>
                </a:solidFill>
                <a:latin typeface="Times New Roman"/>
                <a:ea typeface="+mn-ea"/>
                <a:cs typeface="Times New Roman"/>
              </a:defRPr>
            </a:lvl3pPr>
            <a:lvl4pPr marL="1255713" indent="-223838" algn="l" defTabSz="457200" rtl="0" eaLnBrk="1" latinLnBrk="0" hangingPunct="1">
              <a:spcBef>
                <a:spcPct val="20000"/>
              </a:spcBef>
              <a:buFont typeface="Arial"/>
              <a:buChar char="–"/>
              <a:defRPr sz="2000" kern="1200">
                <a:solidFill>
                  <a:srgbClr val="00263E"/>
                </a:solidFill>
                <a:latin typeface="Times New Roman"/>
                <a:ea typeface="+mn-ea"/>
                <a:cs typeface="Times New Roman"/>
              </a:defRPr>
            </a:lvl4pPr>
            <a:lvl5pPr marL="1485900" indent="-230188" algn="l" defTabSz="457200" rtl="0" eaLnBrk="1" latinLnBrk="0" hangingPunct="1">
              <a:spcBef>
                <a:spcPct val="20000"/>
              </a:spcBef>
              <a:buFont typeface="Arial"/>
              <a:buChar char="»"/>
              <a:defRPr sz="2000" kern="1200">
                <a:solidFill>
                  <a:srgbClr val="00263E"/>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600"/>
              </a:spcBef>
              <a:spcAft>
                <a:spcPts val="0"/>
              </a:spcAft>
              <a:buFont typeface="Arial"/>
              <a:buNone/>
            </a:pPr>
            <a:endParaRPr lang="en-US" sz="1400" dirty="0" smtClean="0">
              <a:latin typeface="Calibri" panose="020F0502020204030204" pitchFamily="34" charset="0"/>
            </a:endParaRPr>
          </a:p>
        </p:txBody>
      </p:sp>
      <p:pic>
        <p:nvPicPr>
          <p:cNvPr id="8" name="Picture 1" descr="SORM-logo-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189650"/>
            <a:ext cx="2028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14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rgbClr val="000000"/>
                </a:solidFill>
                <a:latin typeface="Calibri" panose="020F0502020204030204" pitchFamily="34" charset="0"/>
              </a:rPr>
              <a:t>2017-2018 CURRENT PARTICIPANTS</a:t>
            </a:r>
            <a:endParaRPr lang="en-US" sz="3200" b="1" dirty="0">
              <a:solidFill>
                <a:srgbClr val="000000"/>
              </a:solidFill>
              <a:latin typeface="Calibri" panose="020F0502020204030204" pitchFamily="34" charset="0"/>
            </a:endParaRPr>
          </a:p>
        </p:txBody>
      </p:sp>
      <p:sp>
        <p:nvSpPr>
          <p:cNvPr id="5" name="Content Placeholder 4"/>
          <p:cNvSpPr>
            <a:spLocks noGrp="1"/>
          </p:cNvSpPr>
          <p:nvPr>
            <p:ph idx="1"/>
          </p:nvPr>
        </p:nvSpPr>
        <p:spPr/>
        <p:txBody>
          <a:bodyPr>
            <a:normAutofit fontScale="47500" lnSpcReduction="20000"/>
          </a:bodyPr>
          <a:lstStyle/>
          <a:p>
            <a:pPr lvl="0"/>
            <a:r>
              <a:rPr lang="en-US" sz="2800" dirty="0">
                <a:latin typeface="Calibri" panose="020F0502020204030204" pitchFamily="34" charset="0"/>
              </a:rPr>
              <a:t>Comptroller of Public Accounts</a:t>
            </a:r>
          </a:p>
          <a:p>
            <a:pPr lvl="0"/>
            <a:r>
              <a:rPr lang="en-US" sz="2800" dirty="0">
                <a:latin typeface="Calibri" panose="020F0502020204030204" pitchFamily="34" charset="0"/>
              </a:rPr>
              <a:t>Court of Appeals – Fifth</a:t>
            </a:r>
          </a:p>
          <a:p>
            <a:pPr lvl="0"/>
            <a:r>
              <a:rPr lang="en-US" sz="2800" dirty="0">
                <a:latin typeface="Calibri" panose="020F0502020204030204" pitchFamily="34" charset="0"/>
              </a:rPr>
              <a:t>Court of Appeals – First</a:t>
            </a:r>
          </a:p>
          <a:p>
            <a:pPr lvl="0"/>
            <a:r>
              <a:rPr lang="en-US" sz="2800" dirty="0">
                <a:latin typeface="Calibri" panose="020F0502020204030204" pitchFamily="34" charset="0"/>
              </a:rPr>
              <a:t>Court of Appeals – Fourteenth</a:t>
            </a:r>
          </a:p>
          <a:p>
            <a:pPr lvl="0"/>
            <a:r>
              <a:rPr lang="en-US" sz="2800" dirty="0">
                <a:latin typeface="Calibri" panose="020F0502020204030204" pitchFamily="34" charset="0"/>
              </a:rPr>
              <a:t>Court of Appeals – Fourth</a:t>
            </a:r>
          </a:p>
          <a:p>
            <a:pPr lvl="0"/>
            <a:r>
              <a:rPr lang="en-US" sz="2800" dirty="0">
                <a:latin typeface="Calibri" panose="020F0502020204030204" pitchFamily="34" charset="0"/>
              </a:rPr>
              <a:t>Court of Appeals – Second</a:t>
            </a:r>
          </a:p>
          <a:p>
            <a:pPr lvl="0"/>
            <a:r>
              <a:rPr lang="en-US" sz="2800" dirty="0">
                <a:latin typeface="Calibri" panose="020F0502020204030204" pitchFamily="34" charset="0"/>
              </a:rPr>
              <a:t>Court of Appeals – Seventh</a:t>
            </a:r>
          </a:p>
          <a:p>
            <a:pPr lvl="0"/>
            <a:r>
              <a:rPr lang="en-US" sz="2800" dirty="0">
                <a:latin typeface="Calibri" panose="020F0502020204030204" pitchFamily="34" charset="0"/>
              </a:rPr>
              <a:t>Court of Criminal Appeals</a:t>
            </a:r>
          </a:p>
          <a:p>
            <a:pPr lvl="0"/>
            <a:r>
              <a:rPr lang="en-US" sz="2800" dirty="0">
                <a:latin typeface="Calibri" panose="020F0502020204030204" pitchFamily="34" charset="0"/>
              </a:rPr>
              <a:t>Credit Union Department</a:t>
            </a:r>
          </a:p>
          <a:p>
            <a:pPr lvl="0"/>
            <a:r>
              <a:rPr lang="en-US" sz="2800" dirty="0">
                <a:latin typeface="Calibri" panose="020F0502020204030204" pitchFamily="34" charset="0"/>
              </a:rPr>
              <a:t>Midwestern State University</a:t>
            </a:r>
          </a:p>
          <a:p>
            <a:pPr lvl="0"/>
            <a:r>
              <a:rPr lang="en-US" sz="2800" dirty="0">
                <a:latin typeface="Calibri" panose="020F0502020204030204" pitchFamily="34" charset="0"/>
              </a:rPr>
              <a:t>Office of Consumer Credit Commissioner</a:t>
            </a:r>
          </a:p>
          <a:p>
            <a:pPr lvl="0"/>
            <a:r>
              <a:rPr lang="en-US" sz="2800" dirty="0">
                <a:latin typeface="Calibri" panose="020F0502020204030204" pitchFamily="34" charset="0"/>
              </a:rPr>
              <a:t>Office of the Injured Employee Counsel</a:t>
            </a:r>
          </a:p>
          <a:p>
            <a:pPr lvl="0"/>
            <a:r>
              <a:rPr lang="en-US" sz="2800" dirty="0">
                <a:latin typeface="Calibri" panose="020F0502020204030204" pitchFamily="34" charset="0"/>
              </a:rPr>
              <a:t>State Office of Risk Management</a:t>
            </a:r>
          </a:p>
          <a:p>
            <a:pPr lvl="0"/>
            <a:r>
              <a:rPr lang="en-US" sz="2800" dirty="0">
                <a:latin typeface="Calibri" panose="020F0502020204030204" pitchFamily="34" charset="0"/>
              </a:rPr>
              <a:t>Stephen F. Austin State University</a:t>
            </a:r>
          </a:p>
          <a:p>
            <a:pPr lvl="0"/>
            <a:r>
              <a:rPr lang="en-US" sz="2800" dirty="0">
                <a:latin typeface="Calibri" panose="020F0502020204030204" pitchFamily="34" charset="0"/>
              </a:rPr>
              <a:t>Teacher Retirement System of Texas</a:t>
            </a:r>
          </a:p>
          <a:p>
            <a:pPr lvl="0"/>
            <a:r>
              <a:rPr lang="en-US" sz="2800" dirty="0">
                <a:latin typeface="Calibri" panose="020F0502020204030204" pitchFamily="34" charset="0"/>
              </a:rPr>
              <a:t>Texas Board of Architectural Examiners</a:t>
            </a:r>
          </a:p>
          <a:p>
            <a:pPr lvl="0"/>
            <a:r>
              <a:rPr lang="en-US" sz="2800" dirty="0">
                <a:latin typeface="Calibri" panose="020F0502020204030204" pitchFamily="34" charset="0"/>
              </a:rPr>
              <a:t>Texas Board of Nursing</a:t>
            </a:r>
          </a:p>
          <a:p>
            <a:pPr lvl="0"/>
            <a:r>
              <a:rPr lang="en-US" sz="2800" dirty="0">
                <a:latin typeface="Calibri" panose="020F0502020204030204" pitchFamily="34" charset="0"/>
              </a:rPr>
              <a:t>Texas Board of Professional Engineers</a:t>
            </a:r>
          </a:p>
          <a:p>
            <a:pPr lvl="0"/>
            <a:r>
              <a:rPr lang="en-US" sz="2800" dirty="0">
                <a:latin typeface="Calibri" panose="020F0502020204030204" pitchFamily="34" charset="0"/>
              </a:rPr>
              <a:t>Texas Department of Banking</a:t>
            </a:r>
          </a:p>
          <a:p>
            <a:endParaRPr lang="en-US" dirty="0"/>
          </a:p>
        </p:txBody>
      </p:sp>
      <p:sp>
        <p:nvSpPr>
          <p:cNvPr id="6" name="Content Placeholder 5"/>
          <p:cNvSpPr>
            <a:spLocks noGrp="1"/>
          </p:cNvSpPr>
          <p:nvPr>
            <p:ph idx="13"/>
          </p:nvPr>
        </p:nvSpPr>
        <p:spPr/>
        <p:txBody>
          <a:bodyPr>
            <a:normAutofit fontScale="47500" lnSpcReduction="20000"/>
          </a:bodyPr>
          <a:lstStyle/>
          <a:p>
            <a:pPr marL="0" lvl="0" indent="0">
              <a:spcAft>
                <a:spcPts val="0"/>
              </a:spcAft>
              <a:buNone/>
            </a:pPr>
            <a:r>
              <a:rPr lang="en-US" sz="2800" dirty="0">
                <a:latin typeface="Calibri" panose="020F0502020204030204" pitchFamily="34" charset="0"/>
              </a:rPr>
              <a:t>Texas Department of Housing &amp; Community Affairs</a:t>
            </a:r>
          </a:p>
          <a:p>
            <a:pPr marL="0" lvl="0" indent="0">
              <a:spcAft>
                <a:spcPts val="0"/>
              </a:spcAft>
              <a:buNone/>
            </a:pPr>
            <a:r>
              <a:rPr lang="en-US" sz="2800" dirty="0">
                <a:latin typeface="Calibri" panose="020F0502020204030204" pitchFamily="34" charset="0"/>
              </a:rPr>
              <a:t>Texas Department of Savings and Mortgage Lending</a:t>
            </a:r>
            <a:endParaRPr lang="en-US" sz="2800" dirty="0">
              <a:solidFill>
                <a:schemeClr val="tx1"/>
              </a:solidFill>
              <a:latin typeface="Calibri" panose="020F0502020204030204" pitchFamily="34" charset="0"/>
            </a:endParaRPr>
          </a:p>
          <a:p>
            <a:pPr marL="0" indent="0">
              <a:spcAft>
                <a:spcPts val="0"/>
              </a:spcAft>
              <a:buNone/>
            </a:pPr>
            <a:r>
              <a:rPr lang="en-US" sz="2800" dirty="0">
                <a:solidFill>
                  <a:schemeClr val="tx1"/>
                </a:solidFill>
                <a:latin typeface="Calibri" panose="020F0502020204030204" pitchFamily="34" charset="0"/>
              </a:rPr>
              <a:t>Texas Lottery Commission</a:t>
            </a:r>
          </a:p>
          <a:p>
            <a:pPr marL="0" indent="0">
              <a:spcAft>
                <a:spcPts val="0"/>
              </a:spcAft>
              <a:buNone/>
            </a:pPr>
            <a:r>
              <a:rPr lang="en-US" sz="2800" dirty="0">
                <a:solidFill>
                  <a:schemeClr val="tx1"/>
                </a:solidFill>
                <a:latin typeface="Calibri" panose="020F0502020204030204" pitchFamily="34" charset="0"/>
              </a:rPr>
              <a:t>Texas Medical Board</a:t>
            </a:r>
          </a:p>
          <a:p>
            <a:pPr marL="0" indent="0">
              <a:spcAft>
                <a:spcPts val="0"/>
              </a:spcAft>
              <a:buNone/>
            </a:pPr>
            <a:r>
              <a:rPr lang="en-US" sz="2800" dirty="0">
                <a:solidFill>
                  <a:schemeClr val="tx1"/>
                </a:solidFill>
                <a:latin typeface="Calibri" panose="020F0502020204030204" pitchFamily="34" charset="0"/>
              </a:rPr>
              <a:t>Texas Office of Public Insurance Counsel</a:t>
            </a:r>
          </a:p>
          <a:p>
            <a:pPr marL="0" indent="0">
              <a:spcAft>
                <a:spcPts val="0"/>
              </a:spcAft>
              <a:buNone/>
            </a:pPr>
            <a:r>
              <a:rPr lang="en-US" sz="2800" dirty="0">
                <a:solidFill>
                  <a:schemeClr val="tx1"/>
                </a:solidFill>
                <a:latin typeface="Calibri" panose="020F0502020204030204" pitchFamily="34" charset="0"/>
              </a:rPr>
              <a:t>Texas Prepaid Higher Education Tuition Board: Texas Guaranteed Tuition Plan</a:t>
            </a:r>
          </a:p>
          <a:p>
            <a:pPr marL="0" indent="0">
              <a:spcAft>
                <a:spcPts val="0"/>
              </a:spcAft>
              <a:buNone/>
            </a:pPr>
            <a:r>
              <a:rPr lang="en-US" sz="2800" dirty="0">
                <a:solidFill>
                  <a:schemeClr val="tx1"/>
                </a:solidFill>
                <a:latin typeface="Calibri" panose="020F0502020204030204" pitchFamily="34" charset="0"/>
              </a:rPr>
              <a:t>Texas School for the Blind and Visually Impaired</a:t>
            </a:r>
          </a:p>
          <a:p>
            <a:pPr marL="0" indent="0">
              <a:spcAft>
                <a:spcPts val="0"/>
              </a:spcAft>
              <a:buNone/>
            </a:pPr>
            <a:r>
              <a:rPr lang="en-US" sz="2800" dirty="0">
                <a:solidFill>
                  <a:schemeClr val="tx1"/>
                </a:solidFill>
                <a:latin typeface="Calibri" panose="020F0502020204030204" pitchFamily="34" charset="0"/>
              </a:rPr>
              <a:t>Texas Southern University</a:t>
            </a:r>
          </a:p>
          <a:p>
            <a:pPr marL="0" indent="0">
              <a:spcAft>
                <a:spcPts val="0"/>
              </a:spcAft>
              <a:buNone/>
            </a:pPr>
            <a:r>
              <a:rPr lang="en-US" sz="2800" dirty="0">
                <a:solidFill>
                  <a:schemeClr val="tx1"/>
                </a:solidFill>
                <a:latin typeface="Calibri" panose="020F0502020204030204" pitchFamily="34" charset="0"/>
              </a:rPr>
              <a:t>Texas State Board of Pharmacy</a:t>
            </a:r>
          </a:p>
          <a:p>
            <a:pPr marL="0" indent="0">
              <a:spcAft>
                <a:spcPts val="0"/>
              </a:spcAft>
              <a:buNone/>
            </a:pPr>
            <a:r>
              <a:rPr lang="en-US" sz="2800" dirty="0">
                <a:solidFill>
                  <a:schemeClr val="tx1"/>
                </a:solidFill>
                <a:latin typeface="Calibri" panose="020F0502020204030204" pitchFamily="34" charset="0"/>
              </a:rPr>
              <a:t>Texas State Board of Examiners of Psychologists</a:t>
            </a:r>
          </a:p>
          <a:p>
            <a:pPr marL="0" indent="0">
              <a:spcAft>
                <a:spcPts val="0"/>
              </a:spcAft>
              <a:buNone/>
            </a:pPr>
            <a:r>
              <a:rPr lang="en-US" sz="2800" dirty="0">
                <a:solidFill>
                  <a:schemeClr val="tx1"/>
                </a:solidFill>
                <a:latin typeface="Calibri" panose="020F0502020204030204" pitchFamily="34" charset="0"/>
              </a:rPr>
              <a:t>Texas State Board of Public Accountancy</a:t>
            </a:r>
          </a:p>
          <a:p>
            <a:pPr marL="0" indent="0">
              <a:spcAft>
                <a:spcPts val="0"/>
              </a:spcAft>
              <a:buNone/>
            </a:pPr>
            <a:r>
              <a:rPr lang="en-US" sz="2800" dirty="0">
                <a:solidFill>
                  <a:schemeClr val="tx1"/>
                </a:solidFill>
                <a:latin typeface="Calibri" panose="020F0502020204030204" pitchFamily="34" charset="0"/>
              </a:rPr>
              <a:t>Texas State Library &amp; Archives Commission</a:t>
            </a:r>
          </a:p>
          <a:p>
            <a:pPr marL="0" indent="0">
              <a:spcAft>
                <a:spcPts val="0"/>
              </a:spcAft>
              <a:buNone/>
            </a:pPr>
            <a:r>
              <a:rPr lang="en-US" sz="2800" dirty="0">
                <a:solidFill>
                  <a:schemeClr val="tx1"/>
                </a:solidFill>
                <a:latin typeface="Calibri" panose="020F0502020204030204" pitchFamily="34" charset="0"/>
              </a:rPr>
              <a:t>Texas State Technical College</a:t>
            </a:r>
          </a:p>
          <a:p>
            <a:pPr marL="0" indent="0">
              <a:spcAft>
                <a:spcPts val="0"/>
              </a:spcAft>
              <a:buNone/>
            </a:pPr>
            <a:r>
              <a:rPr lang="en-US" sz="2800" dirty="0">
                <a:solidFill>
                  <a:schemeClr val="tx1"/>
                </a:solidFill>
                <a:latin typeface="Calibri" panose="020F0502020204030204" pitchFamily="34" charset="0"/>
              </a:rPr>
              <a:t>Texas Woman’s University</a:t>
            </a:r>
          </a:p>
          <a:p>
            <a:pPr marL="0" indent="0">
              <a:spcAft>
                <a:spcPts val="0"/>
              </a:spcAft>
              <a:buNone/>
            </a:pPr>
            <a:r>
              <a:rPr lang="en-US" sz="2800" dirty="0">
                <a:solidFill>
                  <a:schemeClr val="tx1"/>
                </a:solidFill>
                <a:latin typeface="Calibri" panose="020F0502020204030204" pitchFamily="34" charset="0"/>
              </a:rPr>
              <a:t>University of Houston System</a:t>
            </a:r>
          </a:p>
          <a:p>
            <a:pPr marL="0" indent="0">
              <a:spcAft>
                <a:spcPts val="0"/>
              </a:spcAft>
              <a:buNone/>
            </a:pPr>
            <a:r>
              <a:rPr lang="en-US" sz="2800" dirty="0">
                <a:solidFill>
                  <a:schemeClr val="tx1"/>
                </a:solidFill>
                <a:latin typeface="Calibri" panose="020F0502020204030204" pitchFamily="34" charset="0"/>
              </a:rPr>
              <a:t>University of North Texas System</a:t>
            </a:r>
          </a:p>
          <a:p>
            <a:pPr marL="0" indent="0">
              <a:spcAft>
                <a:spcPts val="0"/>
              </a:spcAft>
              <a:buNone/>
            </a:pPr>
            <a:r>
              <a:rPr lang="en-US" sz="2800" dirty="0">
                <a:solidFill>
                  <a:schemeClr val="tx1"/>
                </a:solidFill>
                <a:latin typeface="Calibri" panose="020F0502020204030204" pitchFamily="34" charset="0"/>
              </a:rPr>
              <a:t>State Office of Administrative Hearings</a:t>
            </a:r>
          </a:p>
          <a:p>
            <a:pPr marL="0" indent="0">
              <a:buNone/>
            </a:pPr>
            <a:endParaRPr lang="en-US" dirty="0"/>
          </a:p>
        </p:txBody>
      </p:sp>
      <p:sp>
        <p:nvSpPr>
          <p:cNvPr id="4" name="Text Placeholder 3"/>
          <p:cNvSpPr>
            <a:spLocks noGrp="1"/>
          </p:cNvSpPr>
          <p:nvPr>
            <p:ph type="body" sz="quarter" idx="14"/>
          </p:nvPr>
        </p:nvSpPr>
        <p:spPr/>
        <p:txBody>
          <a:bodyPr/>
          <a:lstStyle/>
          <a:p>
            <a:r>
              <a:rPr lang="en-US" dirty="0" smtClean="0"/>
              <a:t>SORM EXECUTIVE RISK PROGRAM</a:t>
            </a:r>
            <a:endParaRPr lang="en-US" dirty="0"/>
          </a:p>
        </p:txBody>
      </p:sp>
      <p:sp>
        <p:nvSpPr>
          <p:cNvPr id="7" name="Content Placeholder 5"/>
          <p:cNvSpPr txBox="1">
            <a:spLocks/>
          </p:cNvSpPr>
          <p:nvPr/>
        </p:nvSpPr>
        <p:spPr>
          <a:xfrm>
            <a:off x="514600" y="923075"/>
            <a:ext cx="5836722" cy="11903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600" kern="1200">
                <a:solidFill>
                  <a:srgbClr val="00263E"/>
                </a:solidFill>
                <a:latin typeface="Times New Roman"/>
                <a:ea typeface="+mn-ea"/>
                <a:cs typeface="Times New Roman"/>
              </a:defRPr>
            </a:lvl1pPr>
            <a:lvl2pPr marL="742950" indent="-285750" algn="l" defTabSz="457200" rtl="0" eaLnBrk="1" latinLnBrk="0" hangingPunct="1">
              <a:spcBef>
                <a:spcPct val="20000"/>
              </a:spcBef>
              <a:buFont typeface="Arial"/>
              <a:buChar char="–"/>
              <a:defRPr sz="2400" kern="1200">
                <a:solidFill>
                  <a:srgbClr val="00263E"/>
                </a:solidFill>
                <a:latin typeface="Times New Roman"/>
                <a:ea typeface="+mn-ea"/>
                <a:cs typeface="Times New Roman"/>
              </a:defRPr>
            </a:lvl2pPr>
            <a:lvl3pPr marL="1031875" indent="-230188" algn="l" defTabSz="457200" rtl="0" eaLnBrk="1" latinLnBrk="0" hangingPunct="1">
              <a:spcBef>
                <a:spcPct val="20000"/>
              </a:spcBef>
              <a:buFont typeface="Arial"/>
              <a:buChar char="•"/>
              <a:defRPr sz="2200" kern="1200">
                <a:solidFill>
                  <a:srgbClr val="00263E"/>
                </a:solidFill>
                <a:latin typeface="Times New Roman"/>
                <a:ea typeface="+mn-ea"/>
                <a:cs typeface="Times New Roman"/>
              </a:defRPr>
            </a:lvl3pPr>
            <a:lvl4pPr marL="1255713" indent="-223838" algn="l" defTabSz="457200" rtl="0" eaLnBrk="1" latinLnBrk="0" hangingPunct="1">
              <a:spcBef>
                <a:spcPct val="20000"/>
              </a:spcBef>
              <a:buFont typeface="Arial"/>
              <a:buChar char="–"/>
              <a:defRPr sz="2000" kern="1200">
                <a:solidFill>
                  <a:srgbClr val="00263E"/>
                </a:solidFill>
                <a:latin typeface="Times New Roman"/>
                <a:ea typeface="+mn-ea"/>
                <a:cs typeface="Times New Roman"/>
              </a:defRPr>
            </a:lvl4pPr>
            <a:lvl5pPr marL="1485900" indent="-230188" algn="l" defTabSz="457200" rtl="0" eaLnBrk="1" latinLnBrk="0" hangingPunct="1">
              <a:spcBef>
                <a:spcPct val="20000"/>
              </a:spcBef>
              <a:buFont typeface="Arial"/>
              <a:buChar char="»"/>
              <a:defRPr sz="2000" kern="1200">
                <a:solidFill>
                  <a:srgbClr val="00263E"/>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600"/>
              </a:spcBef>
              <a:spcAft>
                <a:spcPts val="0"/>
              </a:spcAft>
              <a:buFont typeface="Arial"/>
              <a:buNone/>
            </a:pPr>
            <a:endParaRPr lang="en-US" sz="1400" dirty="0" smtClean="0">
              <a:latin typeface="Calibri" panose="020F0502020204030204" pitchFamily="34" charset="0"/>
            </a:endParaRPr>
          </a:p>
        </p:txBody>
      </p:sp>
    </p:spTree>
    <p:extLst>
      <p:ext uri="{BB962C8B-B14F-4D97-AF65-F5344CB8AC3E}">
        <p14:creationId xmlns:p14="http://schemas.microsoft.com/office/powerpoint/2010/main" val="38713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idx="4294967295"/>
          </p:nvPr>
        </p:nvSpPr>
        <p:spPr bwMode="auto">
          <a:xfrm>
            <a:off x="259552" y="246378"/>
            <a:ext cx="7315200" cy="731520"/>
          </a:xfrm>
          <a:prstGeom prst="rect">
            <a:avLst/>
          </a:prstGeom>
          <a:noFill/>
          <a:ln>
            <a:miter lim="800000"/>
            <a:headEnd/>
            <a:tailEnd/>
          </a:ln>
        </p:spPr>
        <p:txBody>
          <a:bodyPr>
            <a:noAutofit/>
          </a:bodyPr>
          <a:lstStyle/>
          <a:p>
            <a:r>
              <a:rPr lang="en-US" sz="3200" b="1" dirty="0">
                <a:solidFill>
                  <a:srgbClr val="002060"/>
                </a:solidFill>
                <a:latin typeface="Calibri" pitchFamily="34" charset="0"/>
                <a:cs typeface="Segoe UI" pitchFamily="34" charset="0"/>
              </a:rPr>
              <a:t>WHAT’S NEW </a:t>
            </a:r>
            <a:r>
              <a:rPr lang="en-US" sz="3200" b="1" dirty="0" smtClean="0">
                <a:solidFill>
                  <a:srgbClr val="002060"/>
                </a:solidFill>
                <a:latin typeface="Calibri" pitchFamily="34" charset="0"/>
                <a:cs typeface="Segoe UI" pitchFamily="34" charset="0"/>
              </a:rPr>
              <a:t>AT  </a:t>
            </a:r>
          </a:p>
        </p:txBody>
      </p:sp>
      <p:sp>
        <p:nvSpPr>
          <p:cNvPr id="12292" name="Rectangle 5"/>
          <p:cNvSpPr>
            <a:spLocks noChangeArrowheads="1"/>
          </p:cNvSpPr>
          <p:nvPr/>
        </p:nvSpPr>
        <p:spPr bwMode="auto">
          <a:xfrm>
            <a:off x="258809" y="1194009"/>
            <a:ext cx="6272284" cy="900782"/>
          </a:xfrm>
          <a:prstGeom prst="rect">
            <a:avLst/>
          </a:prstGeom>
          <a:noFill/>
          <a:ln w="12700" algn="ctr">
            <a:noFill/>
            <a:miter lim="800000"/>
            <a:headEnd/>
            <a:tailEnd/>
          </a:ln>
        </p:spPr>
        <p:txBody>
          <a:bodyPr/>
          <a:lstStyle/>
          <a:p>
            <a:pPr marL="58738">
              <a:spcBef>
                <a:spcPct val="15000"/>
              </a:spcBef>
              <a:buClr>
                <a:srgbClr val="5B92C9"/>
              </a:buClr>
            </a:pPr>
            <a:r>
              <a:rPr lang="en-US" sz="1600" dirty="0" smtClean="0">
                <a:solidFill>
                  <a:schemeClr val="tx1"/>
                </a:solidFill>
                <a:cs typeface="Segoe UI" pitchFamily="34" charset="0"/>
              </a:rPr>
              <a:t>To </a:t>
            </a:r>
            <a:r>
              <a:rPr lang="en-US" sz="1600" dirty="0">
                <a:solidFill>
                  <a:schemeClr val="tx1"/>
                </a:solidFill>
                <a:cs typeface="Segoe UI" pitchFamily="34" charset="0"/>
              </a:rPr>
              <a:t>craft a successful renewal strategy tailored for </a:t>
            </a:r>
            <a:r>
              <a:rPr lang="en-US" sz="1600" dirty="0" smtClean="0">
                <a:solidFill>
                  <a:schemeClr val="tx1"/>
                </a:solidFill>
                <a:cs typeface="Segoe UI" pitchFamily="34" charset="0"/>
              </a:rPr>
              <a:t>you, </a:t>
            </a:r>
            <a:r>
              <a:rPr lang="en-US" sz="1600" dirty="0">
                <a:solidFill>
                  <a:schemeClr val="tx1"/>
                </a:solidFill>
                <a:cs typeface="Segoe UI" pitchFamily="34" charset="0"/>
              </a:rPr>
              <a:t>we need to know what’s important to you, where you’ve been and where you’re </a:t>
            </a:r>
            <a:r>
              <a:rPr lang="en-US" sz="1600" dirty="0" smtClean="0">
                <a:solidFill>
                  <a:schemeClr val="tx1"/>
                </a:solidFill>
                <a:cs typeface="Segoe UI" pitchFamily="34" charset="0"/>
              </a:rPr>
              <a:t>headed to next.  Here are some summary thoughts for your commentary. </a:t>
            </a:r>
            <a:endParaRPr lang="en-US" sz="1600" dirty="0">
              <a:solidFill>
                <a:schemeClr val="tx1"/>
              </a:solidFill>
              <a:cs typeface="Segoe UI" pitchFamily="34" charset="0"/>
            </a:endParaRPr>
          </a:p>
          <a:p>
            <a:pPr marL="231775" indent="-231775">
              <a:spcBef>
                <a:spcPct val="15000"/>
              </a:spcBef>
              <a:buClr>
                <a:srgbClr val="5B92C9"/>
              </a:buClr>
            </a:pPr>
            <a:endParaRPr lang="en-US" sz="800" dirty="0">
              <a:solidFill>
                <a:schemeClr val="tx1"/>
              </a:solidFill>
              <a:cs typeface="Segoe UI" pitchFamily="34" charset="0"/>
            </a:endParaRPr>
          </a:p>
        </p:txBody>
      </p:sp>
      <p:sp>
        <p:nvSpPr>
          <p:cNvPr id="12293" name="Rectangle 5"/>
          <p:cNvSpPr>
            <a:spLocks noChangeArrowheads="1"/>
          </p:cNvSpPr>
          <p:nvPr/>
        </p:nvSpPr>
        <p:spPr bwMode="auto">
          <a:xfrm>
            <a:off x="6331338" y="2948211"/>
            <a:ext cx="2698362" cy="3036953"/>
          </a:xfrm>
          <a:prstGeom prst="rect">
            <a:avLst/>
          </a:prstGeom>
          <a:noFill/>
          <a:ln w="12700" algn="ctr">
            <a:noFill/>
            <a:miter lim="800000"/>
            <a:headEnd/>
            <a:tailEnd/>
          </a:ln>
        </p:spPr>
        <p:txBody>
          <a:bodyPr/>
          <a:lstStyle/>
          <a:p>
            <a:pPr marL="231775" indent="-231775">
              <a:spcBef>
                <a:spcPct val="15000"/>
              </a:spcBef>
              <a:buClr>
                <a:srgbClr val="5B92C9"/>
              </a:buClr>
            </a:pPr>
            <a:r>
              <a:rPr lang="en-US" sz="1600" b="1" dirty="0" smtClean="0">
                <a:solidFill>
                  <a:schemeClr val="tx1"/>
                </a:solidFill>
                <a:cs typeface="Segoe UI" pitchFamily="34" charset="0"/>
              </a:rPr>
              <a:t>Key Factors for you and your program participants include</a:t>
            </a:r>
            <a:r>
              <a:rPr lang="en-US" sz="1600" b="1" dirty="0">
                <a:solidFill>
                  <a:schemeClr val="tx1"/>
                </a:solidFill>
                <a:cs typeface="Segoe UI" pitchFamily="34" charset="0"/>
              </a:rPr>
              <a:t>:</a:t>
            </a:r>
          </a:p>
          <a:p>
            <a:pPr marL="231775" indent="-231775">
              <a:spcBef>
                <a:spcPct val="15000"/>
              </a:spcBef>
              <a:buClr>
                <a:srgbClr val="5B92C9"/>
              </a:buClr>
              <a:buFontTx/>
              <a:buChar char="o"/>
            </a:pPr>
            <a:r>
              <a:rPr lang="en-US" sz="1600" dirty="0">
                <a:solidFill>
                  <a:schemeClr val="tx1"/>
                </a:solidFill>
                <a:cs typeface="Segoe UI" pitchFamily="34" charset="0"/>
              </a:rPr>
              <a:t>Financial </a:t>
            </a:r>
            <a:r>
              <a:rPr lang="en-US" sz="1600" dirty="0" smtClean="0">
                <a:solidFill>
                  <a:schemeClr val="tx1"/>
                </a:solidFill>
                <a:cs typeface="Segoe UI" pitchFamily="34" charset="0"/>
              </a:rPr>
              <a:t>Health</a:t>
            </a:r>
          </a:p>
          <a:p>
            <a:pPr marL="231775" indent="-231775">
              <a:spcBef>
                <a:spcPct val="15000"/>
              </a:spcBef>
              <a:buClr>
                <a:srgbClr val="5B92C9"/>
              </a:buClr>
              <a:buFontTx/>
              <a:buChar char="o"/>
            </a:pPr>
            <a:r>
              <a:rPr lang="en-US" sz="1600" dirty="0" smtClean="0">
                <a:solidFill>
                  <a:schemeClr val="tx1"/>
                </a:solidFill>
                <a:cs typeface="Segoe UI" pitchFamily="34" charset="0"/>
              </a:rPr>
              <a:t>Changes in Legislation</a:t>
            </a:r>
          </a:p>
          <a:p>
            <a:pPr marL="231775" indent="-231775">
              <a:spcBef>
                <a:spcPct val="15000"/>
              </a:spcBef>
              <a:buClr>
                <a:srgbClr val="5B92C9"/>
              </a:buClr>
              <a:buFontTx/>
              <a:buChar char="o"/>
            </a:pPr>
            <a:r>
              <a:rPr lang="en-US" sz="1600" dirty="0" smtClean="0">
                <a:solidFill>
                  <a:schemeClr val="tx1"/>
                </a:solidFill>
                <a:cs typeface="Segoe UI" pitchFamily="34" charset="0"/>
              </a:rPr>
              <a:t>Claims Activity</a:t>
            </a:r>
          </a:p>
          <a:p>
            <a:pPr marL="231775" indent="-231775">
              <a:spcBef>
                <a:spcPct val="15000"/>
              </a:spcBef>
              <a:buClr>
                <a:srgbClr val="5B92C9"/>
              </a:buClr>
              <a:buFontTx/>
              <a:buChar char="o"/>
            </a:pPr>
            <a:r>
              <a:rPr lang="en-US" sz="1600" dirty="0" smtClean="0">
                <a:solidFill>
                  <a:schemeClr val="tx1"/>
                </a:solidFill>
                <a:cs typeface="Segoe UI" pitchFamily="34" charset="0"/>
              </a:rPr>
              <a:t>Anticipated Major Activities </a:t>
            </a:r>
            <a:r>
              <a:rPr lang="en-US" sz="1600" dirty="0">
                <a:solidFill>
                  <a:schemeClr val="tx1"/>
                </a:solidFill>
                <a:cs typeface="Segoe UI" pitchFamily="34" charset="0"/>
              </a:rPr>
              <a:t>over the next </a:t>
            </a:r>
            <a:r>
              <a:rPr lang="en-US" sz="1600" dirty="0" smtClean="0">
                <a:solidFill>
                  <a:schemeClr val="tx1"/>
                </a:solidFill>
                <a:cs typeface="Segoe UI" pitchFamily="34" charset="0"/>
              </a:rPr>
              <a:t>12-15 </a:t>
            </a:r>
            <a:r>
              <a:rPr lang="en-US" sz="1600" dirty="0">
                <a:solidFill>
                  <a:schemeClr val="tx1"/>
                </a:solidFill>
                <a:cs typeface="Segoe UI" pitchFamily="34" charset="0"/>
              </a:rPr>
              <a:t>months  </a:t>
            </a:r>
          </a:p>
        </p:txBody>
      </p:sp>
      <p:grpSp>
        <p:nvGrpSpPr>
          <p:cNvPr id="2" name="Group 23"/>
          <p:cNvGrpSpPr>
            <a:grpSpLocks/>
          </p:cNvGrpSpPr>
          <p:nvPr/>
        </p:nvGrpSpPr>
        <p:grpSpPr bwMode="auto">
          <a:xfrm>
            <a:off x="420278" y="2513213"/>
            <a:ext cx="5486400" cy="3186246"/>
            <a:chOff x="1889" y="891"/>
            <a:chExt cx="3789" cy="2026"/>
          </a:xfrm>
          <a:solidFill>
            <a:schemeClr val="bg1"/>
          </a:solidFill>
        </p:grpSpPr>
        <p:cxnSp>
          <p:nvCxnSpPr>
            <p:cNvPr id="9" name="Elbow Connector 60"/>
            <p:cNvCxnSpPr>
              <a:cxnSpLocks noChangeShapeType="1"/>
              <a:stCxn id="19" idx="2"/>
              <a:endCxn id="11" idx="0"/>
            </p:cNvCxnSpPr>
            <p:nvPr/>
          </p:nvCxnSpPr>
          <p:spPr bwMode="auto">
            <a:xfrm rot="10800000" flipV="1">
              <a:off x="2467" y="1193"/>
              <a:ext cx="1137" cy="266"/>
            </a:xfrm>
            <a:prstGeom prst="bentConnector2">
              <a:avLst/>
            </a:prstGeom>
            <a:grpFill/>
            <a:ln w="25400" algn="ctr">
              <a:solidFill>
                <a:schemeClr val="accent2">
                  <a:lumMod val="50000"/>
                </a:schemeClr>
              </a:solidFill>
              <a:miter lim="800000"/>
              <a:headEnd type="stealth" w="med" len="lg"/>
              <a:tailEnd type="stealth" w="med" len="lg"/>
            </a:ln>
          </p:spPr>
        </p:cxnSp>
        <p:cxnSp>
          <p:nvCxnSpPr>
            <p:cNvPr id="10" name="Elbow Connector 62"/>
            <p:cNvCxnSpPr>
              <a:cxnSpLocks noChangeShapeType="1"/>
              <a:stCxn id="13" idx="2"/>
              <a:endCxn id="11" idx="4"/>
            </p:cNvCxnSpPr>
            <p:nvPr/>
          </p:nvCxnSpPr>
          <p:spPr bwMode="auto">
            <a:xfrm rot="10800000">
              <a:off x="2467" y="2403"/>
              <a:ext cx="1170" cy="217"/>
            </a:xfrm>
            <a:prstGeom prst="bentConnector2">
              <a:avLst/>
            </a:prstGeom>
            <a:grpFill/>
            <a:ln w="25400" algn="ctr">
              <a:solidFill>
                <a:schemeClr val="accent2">
                  <a:lumMod val="50000"/>
                </a:schemeClr>
              </a:solidFill>
              <a:miter lim="800000"/>
              <a:headEnd type="stealth" w="med" len="lg"/>
              <a:tailEnd type="stealth" w="med" len="lg"/>
            </a:ln>
          </p:spPr>
        </p:cxnSp>
        <p:sp>
          <p:nvSpPr>
            <p:cNvPr id="11" name="Oval 27"/>
            <p:cNvSpPr>
              <a:spLocks noChangeArrowheads="1"/>
            </p:cNvSpPr>
            <p:nvPr/>
          </p:nvSpPr>
          <p:spPr bwMode="auto">
            <a:xfrm>
              <a:off x="1889" y="1459"/>
              <a:ext cx="1156" cy="944"/>
            </a:xfrm>
            <a:prstGeom prst="ellipse">
              <a:avLst/>
            </a:prstGeom>
            <a:grpFill/>
            <a:ln w="9525" algn="ctr">
              <a:solidFill>
                <a:schemeClr val="accent2">
                  <a:lumMod val="50000"/>
                </a:schemeClr>
              </a:solidFill>
              <a:round/>
              <a:headEnd/>
              <a:tailEnd/>
            </a:ln>
          </p:spPr>
          <p:txBody>
            <a:bodyPr wrap="none" lIns="0" rIns="0" anchor="ctr"/>
            <a:lstStyle/>
            <a:p>
              <a:pPr algn="ctr">
                <a:defRPr/>
              </a:pPr>
              <a:endParaRPr lang="en-US" sz="1600" b="1" dirty="0">
                <a:solidFill>
                  <a:srgbClr val="00263E"/>
                </a:solidFill>
                <a:cs typeface="Times New Roman" pitchFamily="18" charset="0"/>
              </a:endParaRPr>
            </a:p>
          </p:txBody>
        </p:sp>
        <p:sp>
          <p:nvSpPr>
            <p:cNvPr id="12" name="Oval 28"/>
            <p:cNvSpPr>
              <a:spLocks noChangeArrowheads="1"/>
            </p:cNvSpPr>
            <p:nvPr/>
          </p:nvSpPr>
          <p:spPr bwMode="auto">
            <a:xfrm>
              <a:off x="3107" y="1612"/>
              <a:ext cx="781" cy="594"/>
            </a:xfrm>
            <a:prstGeom prst="ellipse">
              <a:avLst/>
            </a:prstGeom>
            <a:grpFill/>
            <a:ln w="3175" algn="ctr">
              <a:solidFill>
                <a:schemeClr val="accent2">
                  <a:lumMod val="50000"/>
                </a:schemeClr>
              </a:solidFill>
              <a:round/>
              <a:headEnd/>
              <a:tailEnd/>
            </a:ln>
          </p:spPr>
          <p:txBody>
            <a:bodyPr wrap="none" lIns="0" tIns="0" rIns="0" bIns="0" anchor="ctr"/>
            <a:lstStyle/>
            <a:p>
              <a:pPr algn="ctr">
                <a:defRPr/>
              </a:pPr>
              <a:r>
                <a:rPr lang="en-US" sz="1050" dirty="0" smtClean="0">
                  <a:solidFill>
                    <a:srgbClr val="00263E"/>
                  </a:solidFill>
                  <a:cs typeface="Arial" pitchFamily="34" charset="0"/>
                </a:rPr>
                <a:t>Intellectual </a:t>
              </a:r>
            </a:p>
            <a:p>
              <a:pPr algn="ctr">
                <a:defRPr/>
              </a:pPr>
              <a:r>
                <a:rPr lang="en-US" sz="1050" dirty="0" smtClean="0">
                  <a:solidFill>
                    <a:srgbClr val="00263E"/>
                  </a:solidFill>
                  <a:cs typeface="Arial" pitchFamily="34" charset="0"/>
                </a:rPr>
                <a:t>Property and</a:t>
              </a:r>
            </a:p>
            <a:p>
              <a:pPr algn="ctr">
                <a:defRPr/>
              </a:pPr>
              <a:r>
                <a:rPr lang="en-US" sz="1050" dirty="0" smtClean="0">
                  <a:solidFill>
                    <a:srgbClr val="00263E"/>
                  </a:solidFill>
                  <a:cs typeface="Arial" pitchFamily="34" charset="0"/>
                </a:rPr>
                <a:t>Cyber Extensions</a:t>
              </a:r>
              <a:endParaRPr lang="en-US" sz="1050" dirty="0">
                <a:solidFill>
                  <a:srgbClr val="00263E"/>
                </a:solidFill>
                <a:cs typeface="Arial" pitchFamily="34" charset="0"/>
              </a:endParaRPr>
            </a:p>
          </p:txBody>
        </p:sp>
        <p:sp>
          <p:nvSpPr>
            <p:cNvPr id="13" name="Oval 40"/>
            <p:cNvSpPr>
              <a:spLocks noChangeArrowheads="1"/>
            </p:cNvSpPr>
            <p:nvPr/>
          </p:nvSpPr>
          <p:spPr bwMode="auto">
            <a:xfrm>
              <a:off x="3637" y="2323"/>
              <a:ext cx="667" cy="594"/>
            </a:xfrm>
            <a:prstGeom prst="ellipse">
              <a:avLst/>
            </a:prstGeom>
            <a:grpFill/>
            <a:ln w="9525" algn="ctr">
              <a:solidFill>
                <a:schemeClr val="accent2">
                  <a:lumMod val="50000"/>
                </a:schemeClr>
              </a:solidFill>
              <a:round/>
              <a:headEnd/>
              <a:tailEnd/>
            </a:ln>
          </p:spPr>
          <p:txBody>
            <a:bodyPr wrap="none" lIns="0" tIns="0" rIns="0" bIns="0" anchor="ctr"/>
            <a:lstStyle/>
            <a:p>
              <a:pPr algn="ctr">
                <a:defRPr/>
              </a:pPr>
              <a:r>
                <a:rPr lang="en-US" sz="1050" dirty="0" smtClean="0">
                  <a:solidFill>
                    <a:srgbClr val="00263E"/>
                  </a:solidFill>
                  <a:cs typeface="Calibri" panose="020F0502020204030204" pitchFamily="34" charset="0"/>
                  <a:sym typeface="Wingdings" pitchFamily="2" charset="2"/>
                </a:rPr>
                <a:t>~$2B</a:t>
              </a:r>
            </a:p>
            <a:p>
              <a:pPr algn="ctr">
                <a:defRPr/>
              </a:pPr>
              <a:r>
                <a:rPr lang="en-US" sz="1050" dirty="0" smtClean="0">
                  <a:solidFill>
                    <a:srgbClr val="00263E"/>
                  </a:solidFill>
                  <a:cs typeface="Calibri" panose="020F0502020204030204" pitchFamily="34" charset="0"/>
                  <a:sym typeface="Wingdings" pitchFamily="2" charset="2"/>
                </a:rPr>
                <a:t>Total </a:t>
              </a:r>
              <a:br>
                <a:rPr lang="en-US" sz="1050" dirty="0" smtClean="0">
                  <a:solidFill>
                    <a:srgbClr val="00263E"/>
                  </a:solidFill>
                  <a:cs typeface="Calibri" panose="020F0502020204030204" pitchFamily="34" charset="0"/>
                  <a:sym typeface="Wingdings" pitchFamily="2" charset="2"/>
                </a:rPr>
              </a:br>
              <a:r>
                <a:rPr lang="en-US" sz="1050" dirty="0" smtClean="0">
                  <a:solidFill>
                    <a:srgbClr val="00263E"/>
                  </a:solidFill>
                  <a:cs typeface="Calibri" panose="020F0502020204030204" pitchFamily="34" charset="0"/>
                  <a:sym typeface="Wingdings" pitchFamily="2" charset="2"/>
                </a:rPr>
                <a:t>Written</a:t>
              </a:r>
            </a:p>
            <a:p>
              <a:pPr algn="ctr">
                <a:defRPr/>
              </a:pPr>
              <a:r>
                <a:rPr lang="en-US" sz="1050" dirty="0" smtClean="0">
                  <a:solidFill>
                    <a:srgbClr val="00263E"/>
                  </a:solidFill>
                  <a:cs typeface="Calibri" panose="020F0502020204030204" pitchFamily="34" charset="0"/>
                  <a:sym typeface="Wingdings" pitchFamily="2" charset="2"/>
                </a:rPr>
                <a:t>Premium</a:t>
              </a:r>
            </a:p>
          </p:txBody>
        </p:sp>
        <p:sp>
          <p:nvSpPr>
            <p:cNvPr id="15" name="Oval 45"/>
            <p:cNvSpPr>
              <a:spLocks noChangeArrowheads="1"/>
            </p:cNvSpPr>
            <p:nvPr/>
          </p:nvSpPr>
          <p:spPr bwMode="auto">
            <a:xfrm>
              <a:off x="4676" y="2314"/>
              <a:ext cx="896" cy="594"/>
            </a:xfrm>
            <a:prstGeom prst="ellipse">
              <a:avLst/>
            </a:prstGeom>
            <a:grpFill/>
            <a:ln w="9525" algn="ctr">
              <a:solidFill>
                <a:schemeClr val="accent2">
                  <a:lumMod val="50000"/>
                </a:schemeClr>
              </a:solidFill>
              <a:round/>
              <a:headEnd/>
              <a:tailEnd/>
            </a:ln>
          </p:spPr>
          <p:txBody>
            <a:bodyPr wrap="square" lIns="0" tIns="0" rIns="0" bIns="0" anchor="ctr"/>
            <a:lstStyle/>
            <a:p>
              <a:pPr algn="ctr">
                <a:defRPr/>
              </a:pPr>
              <a:r>
                <a:rPr lang="en-US" sz="1050" dirty="0" smtClean="0">
                  <a:solidFill>
                    <a:srgbClr val="00263E"/>
                  </a:solidFill>
                  <a:cs typeface="Arial" pitchFamily="34" charset="0"/>
                </a:rPr>
                <a:t>Expansions Possible for</a:t>
              </a:r>
            </a:p>
            <a:p>
              <a:pPr algn="ctr">
                <a:defRPr/>
              </a:pPr>
              <a:r>
                <a:rPr lang="en-US" sz="1050" dirty="0" smtClean="0">
                  <a:solidFill>
                    <a:srgbClr val="00263E"/>
                  </a:solidFill>
                  <a:cs typeface="Arial" pitchFamily="34" charset="0"/>
                </a:rPr>
                <a:t>Crime and</a:t>
              </a:r>
            </a:p>
            <a:p>
              <a:pPr algn="ctr">
                <a:defRPr/>
              </a:pPr>
              <a:r>
                <a:rPr lang="en-US" sz="1050" dirty="0" smtClean="0">
                  <a:solidFill>
                    <a:srgbClr val="00263E"/>
                  </a:solidFill>
                  <a:cs typeface="Arial" pitchFamily="34" charset="0"/>
                </a:rPr>
                <a:t>Fiduciary Liability</a:t>
              </a:r>
            </a:p>
          </p:txBody>
        </p:sp>
        <p:cxnSp>
          <p:nvCxnSpPr>
            <p:cNvPr id="17" name="Straight Arrow Connector 33"/>
            <p:cNvCxnSpPr>
              <a:cxnSpLocks noChangeShapeType="1"/>
              <a:stCxn id="12" idx="6"/>
              <a:endCxn id="20" idx="2"/>
            </p:cNvCxnSpPr>
            <p:nvPr/>
          </p:nvCxnSpPr>
          <p:spPr bwMode="auto">
            <a:xfrm>
              <a:off x="3888" y="1909"/>
              <a:ext cx="115" cy="1"/>
            </a:xfrm>
            <a:prstGeom prst="straightConnector1">
              <a:avLst/>
            </a:prstGeom>
            <a:grpFill/>
            <a:ln w="25400" algn="ctr">
              <a:solidFill>
                <a:schemeClr val="accent2">
                  <a:lumMod val="50000"/>
                </a:schemeClr>
              </a:solidFill>
              <a:round/>
              <a:headEnd type="stealth" w="med" len="lg"/>
              <a:tailEnd type="stealth" w="med" len="lg"/>
            </a:ln>
          </p:spPr>
        </p:cxnSp>
        <p:cxnSp>
          <p:nvCxnSpPr>
            <p:cNvPr id="18" name="Straight Arrow Connector 34"/>
            <p:cNvCxnSpPr>
              <a:cxnSpLocks noChangeShapeType="1"/>
              <a:stCxn id="20" idx="6"/>
              <a:endCxn id="21" idx="2"/>
            </p:cNvCxnSpPr>
            <p:nvPr/>
          </p:nvCxnSpPr>
          <p:spPr bwMode="auto">
            <a:xfrm>
              <a:off x="4784" y="1910"/>
              <a:ext cx="227" cy="2"/>
            </a:xfrm>
            <a:prstGeom prst="straightConnector1">
              <a:avLst/>
            </a:prstGeom>
            <a:grpFill/>
            <a:ln w="25400" algn="ctr">
              <a:solidFill>
                <a:schemeClr val="accent2">
                  <a:lumMod val="50000"/>
                </a:schemeClr>
              </a:solidFill>
              <a:round/>
              <a:headEnd type="stealth" w="med" len="lg"/>
              <a:tailEnd type="stealth" w="med" len="lg"/>
            </a:ln>
          </p:spPr>
        </p:cxnSp>
        <p:sp>
          <p:nvSpPr>
            <p:cNvPr id="19" name="Oval 38"/>
            <p:cNvSpPr>
              <a:spLocks noChangeArrowheads="1"/>
            </p:cNvSpPr>
            <p:nvPr/>
          </p:nvSpPr>
          <p:spPr bwMode="auto">
            <a:xfrm>
              <a:off x="3604" y="891"/>
              <a:ext cx="734" cy="603"/>
            </a:xfrm>
            <a:prstGeom prst="ellipse">
              <a:avLst/>
            </a:prstGeom>
            <a:grpFill/>
            <a:ln w="9525" algn="ctr">
              <a:solidFill>
                <a:schemeClr val="accent2">
                  <a:lumMod val="50000"/>
                </a:schemeClr>
              </a:solidFill>
              <a:round/>
              <a:headEnd/>
              <a:tailEnd/>
            </a:ln>
          </p:spPr>
          <p:txBody>
            <a:bodyPr wrap="none" lIns="0" tIns="0" rIns="0" bIns="0" anchor="ctr"/>
            <a:lstStyle/>
            <a:p>
              <a:pPr algn="ctr">
                <a:defRPr/>
              </a:pPr>
              <a:r>
                <a:rPr lang="en-US" sz="1000" dirty="0" smtClean="0">
                  <a:solidFill>
                    <a:srgbClr val="00263E"/>
                  </a:solidFill>
                  <a:cs typeface="Arial" pitchFamily="34" charset="0"/>
                </a:rPr>
                <a:t>37 Participants</a:t>
              </a:r>
            </a:p>
            <a:p>
              <a:pPr algn="ctr">
                <a:defRPr/>
              </a:pPr>
              <a:r>
                <a:rPr lang="en-US" sz="1000" dirty="0" smtClean="0">
                  <a:solidFill>
                    <a:srgbClr val="00263E"/>
                  </a:solidFill>
                  <a:cs typeface="Arial" pitchFamily="34" charset="0"/>
                </a:rPr>
                <a:t>In Management</a:t>
              </a:r>
            </a:p>
            <a:p>
              <a:pPr algn="ctr">
                <a:defRPr/>
              </a:pPr>
              <a:r>
                <a:rPr lang="en-US" sz="1000" dirty="0" smtClean="0">
                  <a:solidFill>
                    <a:srgbClr val="00263E"/>
                  </a:solidFill>
                  <a:cs typeface="Arial" pitchFamily="34" charset="0"/>
                </a:rPr>
                <a:t>Liability Program</a:t>
              </a:r>
            </a:p>
          </p:txBody>
        </p:sp>
        <p:sp>
          <p:nvSpPr>
            <p:cNvPr id="20" name="Oval 39"/>
            <p:cNvSpPr>
              <a:spLocks noChangeArrowheads="1"/>
            </p:cNvSpPr>
            <p:nvPr/>
          </p:nvSpPr>
          <p:spPr bwMode="auto">
            <a:xfrm>
              <a:off x="4003" y="1580"/>
              <a:ext cx="781" cy="660"/>
            </a:xfrm>
            <a:prstGeom prst="ellipse">
              <a:avLst/>
            </a:prstGeom>
            <a:grpFill/>
            <a:ln w="9525" algn="ctr">
              <a:solidFill>
                <a:schemeClr val="accent2">
                  <a:lumMod val="50000"/>
                </a:schemeClr>
              </a:solidFill>
              <a:round/>
              <a:headEnd/>
              <a:tailEnd/>
            </a:ln>
          </p:spPr>
          <p:txBody>
            <a:bodyPr wrap="none" lIns="0" tIns="0" rIns="0" bIns="0" anchor="ctr"/>
            <a:lstStyle/>
            <a:p>
              <a:pPr algn="ctr">
                <a:defRPr/>
              </a:pPr>
              <a:r>
                <a:rPr lang="en-US" sz="1200" b="1" dirty="0" smtClean="0">
                  <a:solidFill>
                    <a:srgbClr val="EA7600"/>
                  </a:solidFill>
                  <a:cs typeface="Arial" pitchFamily="34" charset="0"/>
                </a:rPr>
                <a:t>2018</a:t>
              </a:r>
              <a:endParaRPr lang="en-US" sz="1200" b="1" dirty="0">
                <a:solidFill>
                  <a:srgbClr val="EA7600"/>
                </a:solidFill>
                <a:cs typeface="Arial" pitchFamily="34" charset="0"/>
              </a:endParaRPr>
            </a:p>
            <a:p>
              <a:pPr algn="ctr">
                <a:defRPr/>
              </a:pPr>
              <a:r>
                <a:rPr lang="en-US" sz="1200" b="1" dirty="0" smtClean="0">
                  <a:solidFill>
                    <a:srgbClr val="EA7600"/>
                  </a:solidFill>
                  <a:cs typeface="Arial" pitchFamily="34" charset="0"/>
                </a:rPr>
                <a:t>Outlook</a:t>
              </a:r>
              <a:endParaRPr lang="en-US" sz="1200" b="1" dirty="0">
                <a:solidFill>
                  <a:srgbClr val="EA7600"/>
                </a:solidFill>
                <a:cs typeface="Arial" pitchFamily="34" charset="0"/>
              </a:endParaRPr>
            </a:p>
          </p:txBody>
        </p:sp>
        <p:sp>
          <p:nvSpPr>
            <p:cNvPr id="21" name="Oval 48"/>
            <p:cNvSpPr>
              <a:spLocks noChangeArrowheads="1"/>
            </p:cNvSpPr>
            <p:nvPr/>
          </p:nvSpPr>
          <p:spPr bwMode="auto">
            <a:xfrm>
              <a:off x="5011" y="1615"/>
              <a:ext cx="667" cy="594"/>
            </a:xfrm>
            <a:prstGeom prst="ellipse">
              <a:avLst/>
            </a:prstGeom>
            <a:grpFill/>
            <a:ln w="9525" algn="ctr">
              <a:solidFill>
                <a:schemeClr val="accent2">
                  <a:lumMod val="50000"/>
                </a:schemeClr>
              </a:solidFill>
              <a:round/>
              <a:headEnd/>
              <a:tailEnd/>
            </a:ln>
          </p:spPr>
          <p:txBody>
            <a:bodyPr wrap="none" lIns="0" tIns="0" rIns="0" bIns="0" anchor="ctr"/>
            <a:lstStyle/>
            <a:p>
              <a:pPr algn="ctr">
                <a:defRPr/>
              </a:pPr>
              <a:r>
                <a:rPr lang="en-US" sz="1050" dirty="0" smtClean="0">
                  <a:solidFill>
                    <a:srgbClr val="00263E"/>
                  </a:solidFill>
                  <a:cs typeface="Arial" pitchFamily="34" charset="0"/>
                </a:rPr>
                <a:t>D&amp;O</a:t>
              </a:r>
            </a:p>
            <a:p>
              <a:pPr algn="ctr">
                <a:defRPr/>
              </a:pPr>
              <a:r>
                <a:rPr lang="en-US" sz="1050" dirty="0" smtClean="0">
                  <a:solidFill>
                    <a:srgbClr val="00263E"/>
                  </a:solidFill>
                  <a:cs typeface="Arial" pitchFamily="34" charset="0"/>
                </a:rPr>
                <a:t>EPL</a:t>
              </a:r>
            </a:p>
            <a:p>
              <a:pPr algn="ctr">
                <a:defRPr/>
              </a:pPr>
              <a:r>
                <a:rPr lang="en-US" sz="1050" dirty="0" smtClean="0">
                  <a:solidFill>
                    <a:srgbClr val="00263E"/>
                  </a:solidFill>
                  <a:cs typeface="Arial" pitchFamily="34" charset="0"/>
                </a:rPr>
                <a:t>Professional</a:t>
              </a:r>
            </a:p>
            <a:p>
              <a:pPr algn="ctr">
                <a:defRPr/>
              </a:pPr>
              <a:r>
                <a:rPr lang="en-US" sz="1050" dirty="0" smtClean="0">
                  <a:solidFill>
                    <a:srgbClr val="00263E"/>
                  </a:solidFill>
                  <a:cs typeface="Arial" pitchFamily="34" charset="0"/>
                </a:rPr>
                <a:t>Liability</a:t>
              </a:r>
              <a:endParaRPr lang="en-US" sz="1050" dirty="0">
                <a:solidFill>
                  <a:srgbClr val="00263E"/>
                </a:solidFill>
                <a:cs typeface="Arial" pitchFamily="34" charset="0"/>
              </a:endParaRPr>
            </a:p>
          </p:txBody>
        </p:sp>
        <p:sp>
          <p:nvSpPr>
            <p:cNvPr id="22" name="Oval 49"/>
            <p:cNvSpPr>
              <a:spLocks noChangeArrowheads="1"/>
            </p:cNvSpPr>
            <p:nvPr/>
          </p:nvSpPr>
          <p:spPr bwMode="auto">
            <a:xfrm>
              <a:off x="4500" y="891"/>
              <a:ext cx="721" cy="594"/>
            </a:xfrm>
            <a:prstGeom prst="ellipse">
              <a:avLst/>
            </a:prstGeom>
            <a:grpFill/>
            <a:ln w="9525" algn="ctr">
              <a:solidFill>
                <a:schemeClr val="accent2">
                  <a:lumMod val="50000"/>
                </a:schemeClr>
              </a:solidFill>
              <a:round/>
              <a:headEnd/>
              <a:tailEnd/>
            </a:ln>
          </p:spPr>
          <p:txBody>
            <a:bodyPr wrap="none" lIns="0" tIns="0" rIns="0" bIns="0" anchor="ctr"/>
            <a:lstStyle/>
            <a:p>
              <a:pPr algn="ctr">
                <a:defRPr/>
              </a:pPr>
              <a:r>
                <a:rPr lang="en-US" sz="1050" dirty="0" smtClean="0">
                  <a:solidFill>
                    <a:srgbClr val="00263E"/>
                  </a:solidFill>
                  <a:cs typeface="Arial" pitchFamily="34" charset="0"/>
                </a:rPr>
                <a:t>Public Entities</a:t>
              </a:r>
            </a:p>
            <a:p>
              <a:pPr algn="ctr">
                <a:defRPr/>
              </a:pPr>
              <a:r>
                <a:rPr lang="en-US" sz="1050" dirty="0" smtClean="0">
                  <a:solidFill>
                    <a:srgbClr val="00263E"/>
                  </a:solidFill>
                  <a:cs typeface="Arial" pitchFamily="34" charset="0"/>
                </a:rPr>
                <a:t>And</a:t>
              </a:r>
            </a:p>
            <a:p>
              <a:pPr algn="ctr">
                <a:defRPr/>
              </a:pPr>
              <a:r>
                <a:rPr lang="en-US" sz="1050" dirty="0" smtClean="0">
                  <a:solidFill>
                    <a:srgbClr val="00263E"/>
                  </a:solidFill>
                  <a:cs typeface="Arial" pitchFamily="34" charset="0"/>
                </a:rPr>
                <a:t>Higher Education</a:t>
              </a:r>
              <a:endParaRPr lang="en-US" sz="1050" dirty="0">
                <a:solidFill>
                  <a:srgbClr val="00263E"/>
                </a:solidFill>
                <a:cs typeface="Arial" pitchFamily="34" charset="0"/>
              </a:endParaRPr>
            </a:p>
          </p:txBody>
        </p:sp>
        <p:cxnSp>
          <p:nvCxnSpPr>
            <p:cNvPr id="23" name="Straight Arrow Connector 34"/>
            <p:cNvCxnSpPr>
              <a:cxnSpLocks noChangeShapeType="1"/>
              <a:stCxn id="20" idx="7"/>
              <a:endCxn id="22" idx="4"/>
            </p:cNvCxnSpPr>
            <p:nvPr/>
          </p:nvCxnSpPr>
          <p:spPr bwMode="auto">
            <a:xfrm flipV="1">
              <a:off x="4670" y="1485"/>
              <a:ext cx="191" cy="192"/>
            </a:xfrm>
            <a:prstGeom prst="straightConnector1">
              <a:avLst/>
            </a:prstGeom>
            <a:grpFill/>
            <a:ln w="25400" algn="ctr">
              <a:solidFill>
                <a:schemeClr val="accent2">
                  <a:lumMod val="50000"/>
                </a:schemeClr>
              </a:solidFill>
              <a:round/>
              <a:headEnd type="stealth" w="med" len="lg"/>
              <a:tailEnd type="stealth" w="med" len="lg"/>
            </a:ln>
          </p:spPr>
        </p:cxnSp>
        <p:cxnSp>
          <p:nvCxnSpPr>
            <p:cNvPr id="24" name="Straight Arrow Connector 34"/>
            <p:cNvCxnSpPr>
              <a:cxnSpLocks noChangeShapeType="1"/>
              <a:stCxn id="20" idx="7"/>
              <a:endCxn id="22" idx="4"/>
            </p:cNvCxnSpPr>
            <p:nvPr/>
          </p:nvCxnSpPr>
          <p:spPr bwMode="auto">
            <a:xfrm flipV="1">
              <a:off x="4670" y="1485"/>
              <a:ext cx="191" cy="192"/>
            </a:xfrm>
            <a:prstGeom prst="straightConnector1">
              <a:avLst/>
            </a:prstGeom>
            <a:grpFill/>
            <a:ln w="25400" algn="ctr">
              <a:solidFill>
                <a:schemeClr val="accent2">
                  <a:lumMod val="50000"/>
                </a:schemeClr>
              </a:solidFill>
              <a:round/>
              <a:headEnd type="stealth" w="med" len="lg"/>
              <a:tailEnd type="stealth" w="med" len="lg"/>
            </a:ln>
          </p:spPr>
        </p:cxnSp>
        <p:cxnSp>
          <p:nvCxnSpPr>
            <p:cNvPr id="25" name="Straight Arrow Connector 34"/>
            <p:cNvCxnSpPr>
              <a:cxnSpLocks noChangeShapeType="1"/>
              <a:stCxn id="20" idx="7"/>
              <a:endCxn id="22" idx="4"/>
            </p:cNvCxnSpPr>
            <p:nvPr/>
          </p:nvCxnSpPr>
          <p:spPr bwMode="auto">
            <a:xfrm flipV="1">
              <a:off x="4670" y="1485"/>
              <a:ext cx="191" cy="192"/>
            </a:xfrm>
            <a:prstGeom prst="straightConnector1">
              <a:avLst/>
            </a:prstGeom>
            <a:grpFill/>
            <a:ln w="25400" algn="ctr">
              <a:solidFill>
                <a:schemeClr val="accent2">
                  <a:lumMod val="50000"/>
                </a:schemeClr>
              </a:solidFill>
              <a:round/>
              <a:headEnd type="stealth" w="med" len="lg"/>
              <a:tailEnd type="stealth" w="med" len="lg"/>
            </a:ln>
          </p:spPr>
        </p:cxnSp>
        <p:cxnSp>
          <p:nvCxnSpPr>
            <p:cNvPr id="26" name="Straight Arrow Connector 34"/>
            <p:cNvCxnSpPr>
              <a:cxnSpLocks noChangeShapeType="1"/>
              <a:stCxn id="20" idx="7"/>
              <a:endCxn id="22" idx="4"/>
            </p:cNvCxnSpPr>
            <p:nvPr/>
          </p:nvCxnSpPr>
          <p:spPr bwMode="auto">
            <a:xfrm flipV="1">
              <a:off x="4670" y="1485"/>
              <a:ext cx="191" cy="192"/>
            </a:xfrm>
            <a:prstGeom prst="straightConnector1">
              <a:avLst/>
            </a:prstGeom>
            <a:grpFill/>
            <a:ln w="25400" algn="ctr">
              <a:solidFill>
                <a:schemeClr val="accent2">
                  <a:lumMod val="50000"/>
                </a:schemeClr>
              </a:solidFill>
              <a:round/>
              <a:headEnd type="stealth" w="med" len="lg"/>
              <a:tailEnd type="stealth" w="med" len="lg"/>
            </a:ln>
          </p:spPr>
        </p:cxnSp>
      </p:grpSp>
      <p:cxnSp>
        <p:nvCxnSpPr>
          <p:cNvPr id="37" name="Straight Arrow Connector 34"/>
          <p:cNvCxnSpPr>
            <a:cxnSpLocks noChangeShapeType="1"/>
            <a:stCxn id="20" idx="1"/>
            <a:endCxn id="19" idx="4"/>
          </p:cNvCxnSpPr>
          <p:nvPr/>
        </p:nvCxnSpPr>
        <p:spPr bwMode="auto">
          <a:xfrm flipH="1" flipV="1">
            <a:off x="3434974" y="3461538"/>
            <a:ext cx="211949" cy="287257"/>
          </a:xfrm>
          <a:prstGeom prst="straightConnector1">
            <a:avLst/>
          </a:prstGeom>
          <a:solidFill>
            <a:schemeClr val="bg1"/>
          </a:solidFill>
          <a:ln w="25400" algn="ctr">
            <a:solidFill>
              <a:schemeClr val="accent2">
                <a:lumMod val="50000"/>
              </a:schemeClr>
            </a:solidFill>
            <a:round/>
            <a:headEnd type="stealth" w="med" len="lg"/>
            <a:tailEnd type="stealth" w="med" len="lg"/>
          </a:ln>
        </p:spPr>
      </p:cxnSp>
      <p:cxnSp>
        <p:nvCxnSpPr>
          <p:cNvPr id="41" name="Straight Arrow Connector 34"/>
          <p:cNvCxnSpPr>
            <a:cxnSpLocks noChangeShapeType="1"/>
            <a:stCxn id="20" idx="3"/>
            <a:endCxn id="13" idx="0"/>
          </p:cNvCxnSpPr>
          <p:nvPr/>
        </p:nvCxnSpPr>
        <p:spPr bwMode="auto">
          <a:xfrm flipH="1">
            <a:off x="3434251" y="4482749"/>
            <a:ext cx="212672" cy="282539"/>
          </a:xfrm>
          <a:prstGeom prst="straightConnector1">
            <a:avLst/>
          </a:prstGeom>
          <a:solidFill>
            <a:schemeClr val="bg1"/>
          </a:solidFill>
          <a:ln w="25400" algn="ctr">
            <a:solidFill>
              <a:schemeClr val="accent2">
                <a:lumMod val="50000"/>
              </a:schemeClr>
            </a:solidFill>
            <a:round/>
            <a:headEnd type="stealth" w="med" len="lg"/>
            <a:tailEnd type="stealth" w="med" len="lg"/>
          </a:ln>
        </p:spPr>
      </p:cxnSp>
      <p:cxnSp>
        <p:nvCxnSpPr>
          <p:cNvPr id="46" name="Straight Arrow Connector 34"/>
          <p:cNvCxnSpPr>
            <a:cxnSpLocks noChangeShapeType="1"/>
            <a:stCxn id="15" idx="0"/>
            <a:endCxn id="20" idx="5"/>
          </p:cNvCxnSpPr>
          <p:nvPr/>
        </p:nvCxnSpPr>
        <p:spPr bwMode="auto">
          <a:xfrm flipH="1" flipV="1">
            <a:off x="4446570" y="4482749"/>
            <a:ext cx="657881" cy="268385"/>
          </a:xfrm>
          <a:prstGeom prst="straightConnector1">
            <a:avLst/>
          </a:prstGeom>
          <a:solidFill>
            <a:schemeClr val="bg1"/>
          </a:solidFill>
          <a:ln w="25400" algn="ctr">
            <a:solidFill>
              <a:schemeClr val="accent2">
                <a:lumMod val="50000"/>
              </a:schemeClr>
            </a:solidFill>
            <a:round/>
            <a:headEnd type="stealth" w="med" len="lg"/>
            <a:tailEnd type="stealth" w="med" len="lg"/>
          </a:ln>
        </p:spPr>
      </p:cxnSp>
      <p:pic>
        <p:nvPicPr>
          <p:cNvPr id="3074" name="Picture 1" descr="SORM-logo-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92" y="3881674"/>
            <a:ext cx="1286437" cy="46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descr="SORM-logo-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951" y="314325"/>
            <a:ext cx="2028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1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9072"/>
            <a:ext cx="8229600" cy="4884559"/>
          </a:xfrm>
        </p:spPr>
        <p:txBody>
          <a:bodyPr>
            <a:normAutofit/>
          </a:bodyPr>
          <a:lstStyle/>
          <a:p>
            <a:pPr lvl="0"/>
            <a:endParaRPr lang="en-US" sz="1200" dirty="0" smtClean="0">
              <a:latin typeface="+mn-lt"/>
            </a:endParaRPr>
          </a:p>
          <a:p>
            <a:pPr lvl="0"/>
            <a:r>
              <a:rPr lang="en-US" sz="1400" b="1" dirty="0" smtClean="0">
                <a:latin typeface="+mn-lt"/>
              </a:rPr>
              <a:t>Directors and Officers Liability</a:t>
            </a:r>
            <a:endParaRPr lang="en-US" sz="1400" b="1" dirty="0">
              <a:latin typeface="+mn-lt"/>
            </a:endParaRPr>
          </a:p>
          <a:p>
            <a:pPr marL="0" lvl="0" indent="0">
              <a:buNone/>
            </a:pPr>
            <a:endParaRPr lang="en-US" sz="1400" b="1" dirty="0" smtClean="0">
              <a:latin typeface="+mn-lt"/>
            </a:endParaRPr>
          </a:p>
          <a:p>
            <a:pPr lvl="0"/>
            <a:r>
              <a:rPr lang="en-US" sz="1400" b="1" dirty="0" smtClean="0">
                <a:latin typeface="+mn-lt"/>
              </a:rPr>
              <a:t>Employment Practices Liability</a:t>
            </a:r>
          </a:p>
          <a:p>
            <a:pPr marL="0" lvl="0" indent="0">
              <a:buNone/>
            </a:pPr>
            <a:endParaRPr lang="en-US" sz="1400" b="1" dirty="0" smtClean="0">
              <a:latin typeface="+mn-lt"/>
            </a:endParaRPr>
          </a:p>
          <a:p>
            <a:pPr lvl="0"/>
            <a:r>
              <a:rPr lang="en-US" sz="1400" b="1" dirty="0" smtClean="0">
                <a:latin typeface="+mn-lt"/>
              </a:rPr>
              <a:t>Educators Legal Liability if a Higher Education Participant</a:t>
            </a:r>
          </a:p>
          <a:p>
            <a:pPr marL="0" lvl="0" indent="0">
              <a:buNone/>
            </a:pPr>
            <a:endParaRPr lang="en-US" sz="1400" b="1" dirty="0" smtClean="0">
              <a:latin typeface="+mn-lt"/>
            </a:endParaRPr>
          </a:p>
          <a:p>
            <a:pPr lvl="0"/>
            <a:r>
              <a:rPr lang="en-US" sz="1400" b="1" dirty="0" smtClean="0">
                <a:latin typeface="+mn-lt"/>
              </a:rPr>
              <a:t>Public Officials Professional Liability if you are a Public Entity Organization</a:t>
            </a:r>
          </a:p>
          <a:p>
            <a:pPr marL="0" lvl="0" indent="0">
              <a:buNone/>
            </a:pPr>
            <a:endParaRPr lang="en-US" sz="1200" dirty="0">
              <a:latin typeface="+mn-lt"/>
            </a:endParaRPr>
          </a:p>
          <a:p>
            <a:pPr marL="0" lvl="0" indent="0">
              <a:buNone/>
            </a:pPr>
            <a:r>
              <a:rPr lang="en-US" sz="1200" i="1" dirty="0" smtClean="0">
                <a:latin typeface="+mn-lt"/>
              </a:rPr>
              <a:t>Program can be expanded to also address</a:t>
            </a:r>
          </a:p>
          <a:p>
            <a:pPr marL="0" lvl="0" indent="0">
              <a:buNone/>
            </a:pPr>
            <a:endParaRPr lang="en-US" sz="1200" dirty="0">
              <a:latin typeface="+mn-lt"/>
            </a:endParaRPr>
          </a:p>
          <a:p>
            <a:pPr lvl="0"/>
            <a:r>
              <a:rPr lang="en-US" sz="1400" b="1" dirty="0" smtClean="0">
                <a:latin typeface="+mn-lt"/>
              </a:rPr>
              <a:t>Network Security/Cyber Liability</a:t>
            </a:r>
          </a:p>
          <a:p>
            <a:pPr lvl="0"/>
            <a:endParaRPr lang="en-US" sz="1400" b="1" dirty="0">
              <a:latin typeface="+mn-lt"/>
            </a:endParaRPr>
          </a:p>
          <a:p>
            <a:pPr lvl="0"/>
            <a:r>
              <a:rPr lang="en-US" sz="1400" b="1" dirty="0" smtClean="0">
                <a:latin typeface="+mn-lt"/>
              </a:rPr>
              <a:t>Fiduciary Liability</a:t>
            </a:r>
          </a:p>
          <a:p>
            <a:pPr lvl="0"/>
            <a:endParaRPr lang="en-US" sz="1400" b="1" dirty="0">
              <a:latin typeface="+mn-lt"/>
            </a:endParaRPr>
          </a:p>
          <a:p>
            <a:pPr lvl="0"/>
            <a:r>
              <a:rPr lang="en-US" sz="1400" b="1" dirty="0" smtClean="0">
                <a:latin typeface="+mn-lt"/>
              </a:rPr>
              <a:t>Blanket Crime</a:t>
            </a:r>
            <a:endParaRPr lang="en-US" sz="1400" b="1" dirty="0">
              <a:latin typeface="+mn-lt"/>
            </a:endParaRPr>
          </a:p>
          <a:p>
            <a:pPr marL="0" indent="0">
              <a:buNone/>
            </a:pPr>
            <a:endParaRPr lang="en-US" sz="1400" dirty="0"/>
          </a:p>
        </p:txBody>
      </p:sp>
      <p:sp>
        <p:nvSpPr>
          <p:cNvPr id="3" name="Footer Placeholder 2"/>
          <p:cNvSpPr>
            <a:spLocks noGrp="1"/>
          </p:cNvSpPr>
          <p:nvPr>
            <p:ph type="ftr" sz="quarter" idx="11"/>
          </p:nvPr>
        </p:nvSpPr>
        <p:spPr/>
        <p:txBody>
          <a:bodyPr/>
          <a:lstStyle/>
          <a:p>
            <a:r>
              <a:rPr kumimoji="0" lang="en-US" dirty="0" smtClean="0"/>
              <a:t>  </a:t>
            </a:r>
            <a:endParaRPr kumimoji="0" lang="en-US" dirty="0"/>
          </a:p>
        </p:txBody>
      </p:sp>
      <p:sp>
        <p:nvSpPr>
          <p:cNvPr id="5" name="Title 4"/>
          <p:cNvSpPr>
            <a:spLocks noGrp="1"/>
          </p:cNvSpPr>
          <p:nvPr>
            <p:ph type="title"/>
          </p:nvPr>
        </p:nvSpPr>
        <p:spPr>
          <a:xfrm>
            <a:off x="330200" y="274637"/>
            <a:ext cx="8356600" cy="588005"/>
          </a:xfrm>
        </p:spPr>
        <p:txBody>
          <a:bodyPr>
            <a:normAutofit/>
          </a:bodyPr>
          <a:lstStyle/>
          <a:p>
            <a:r>
              <a:rPr lang="en-US" sz="2400" b="1" dirty="0" smtClean="0">
                <a:solidFill>
                  <a:schemeClr val="tx1"/>
                </a:solidFill>
                <a:latin typeface="Calibri" panose="020F0502020204030204" pitchFamily="34" charset="0"/>
              </a:rPr>
              <a:t>EXECUTIVE RISK PROGRAMS OFFERED BY </a:t>
            </a:r>
            <a:endParaRPr lang="en-US" sz="2400" b="1" dirty="0">
              <a:solidFill>
                <a:schemeClr val="tx1"/>
              </a:solidFill>
              <a:latin typeface="Calibri" panose="020F0502020204030204" pitchFamily="34" charset="0"/>
            </a:endParaRPr>
          </a:p>
        </p:txBody>
      </p:sp>
      <p:pic>
        <p:nvPicPr>
          <p:cNvPr id="6" name="Picture 1" descr="SORM-logo-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5" y="360362"/>
            <a:ext cx="2028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585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003300"/>
            <a:ext cx="8255000" cy="5384799"/>
          </a:xfrm>
        </p:spPr>
        <p:txBody>
          <a:bodyPr>
            <a:noAutofit/>
          </a:bodyPr>
          <a:lstStyle/>
          <a:p>
            <a:r>
              <a:rPr lang="en-US" sz="2000" b="1" dirty="0" smtClean="0">
                <a:latin typeface="Calibri" panose="020F0502020204030204" pitchFamily="34" charset="0"/>
              </a:rPr>
              <a:t>Directors and Officers Liability</a:t>
            </a:r>
            <a:r>
              <a:rPr lang="en-US" sz="2000" dirty="0" smtClean="0">
                <a:latin typeface="Calibri" panose="020F0502020204030204" pitchFamily="34" charset="0"/>
              </a:rPr>
              <a:t> coverage is broad and addresses both individual and organizational risk exposures in the management and oversite of your entity’s operations.  Forms are expanded to address trustees, managers, and employees</a:t>
            </a:r>
          </a:p>
          <a:p>
            <a:pPr marL="0" indent="0">
              <a:buNone/>
            </a:pPr>
            <a:endParaRPr lang="en-US" sz="800" dirty="0" smtClean="0">
              <a:latin typeface="Calibri" panose="020F0502020204030204" pitchFamily="34" charset="0"/>
            </a:endParaRPr>
          </a:p>
          <a:p>
            <a:r>
              <a:rPr lang="en-US" sz="2000" b="1" dirty="0" smtClean="0">
                <a:latin typeface="Calibri" panose="020F0502020204030204" pitchFamily="34" charset="0"/>
              </a:rPr>
              <a:t>Employment Practices Liability</a:t>
            </a:r>
            <a:r>
              <a:rPr lang="en-US" sz="2000" dirty="0" smtClean="0">
                <a:latin typeface="Calibri" panose="020F0502020204030204" pitchFamily="34" charset="0"/>
              </a:rPr>
              <a:t> addresses both State and Federal guidelines and laws, including matters surrounding retaliation, grant of tenure, harassment and discrimination (including third party claims), some wage and hour coverage and several other employment perils, many related to traditional wrongful termination matters</a:t>
            </a:r>
          </a:p>
          <a:p>
            <a:pPr marL="0" indent="0">
              <a:buNone/>
            </a:pPr>
            <a:endParaRPr lang="en-US" sz="800" dirty="0" smtClean="0">
              <a:latin typeface="Calibri" panose="020F0502020204030204" pitchFamily="34" charset="0"/>
            </a:endParaRPr>
          </a:p>
          <a:p>
            <a:r>
              <a:rPr lang="en-US" sz="2000" b="1" dirty="0" smtClean="0">
                <a:latin typeface="Calibri" panose="020F0502020204030204" pitchFamily="34" charset="0"/>
              </a:rPr>
              <a:t>All programs</a:t>
            </a:r>
            <a:r>
              <a:rPr lang="en-US" sz="2000" dirty="0" smtClean="0">
                <a:latin typeface="Calibri" panose="020F0502020204030204" pitchFamily="34" charset="0"/>
              </a:rPr>
              <a:t> include the SORM Mega endorsement that broadens terms beyond current insurance marketplace expectations and includes SORM’s Automatic Renewal Premium clause.  </a:t>
            </a:r>
          </a:p>
          <a:p>
            <a:pPr marL="0" indent="0">
              <a:buNone/>
            </a:pPr>
            <a:endParaRPr lang="en-US" sz="800" dirty="0">
              <a:latin typeface="Calibri" panose="020F0502020204030204" pitchFamily="34" charset="0"/>
            </a:endParaRPr>
          </a:p>
          <a:p>
            <a:r>
              <a:rPr lang="en-US" sz="2000" b="1" dirty="0" smtClean="0">
                <a:latin typeface="Calibri" panose="020F0502020204030204" pitchFamily="34" charset="0"/>
              </a:rPr>
              <a:t>For Higher Education entities</a:t>
            </a:r>
            <a:r>
              <a:rPr lang="en-US" sz="2000" dirty="0" smtClean="0">
                <a:latin typeface="Calibri" panose="020F0502020204030204" pitchFamily="34" charset="0"/>
              </a:rPr>
              <a:t>, If needed, program offer limited Intellectual </a:t>
            </a:r>
            <a:r>
              <a:rPr lang="en-US" sz="2000" dirty="0">
                <a:latin typeface="Calibri" panose="020F0502020204030204" pitchFamily="34" charset="0"/>
              </a:rPr>
              <a:t>P</a:t>
            </a:r>
            <a:r>
              <a:rPr lang="en-US" sz="2000" dirty="0" smtClean="0">
                <a:latin typeface="Calibri" panose="020F0502020204030204" pitchFamily="34" charset="0"/>
              </a:rPr>
              <a:t>roperty protection to the organization</a:t>
            </a:r>
            <a:endParaRPr lang="en-US" sz="2000" dirty="0">
              <a:latin typeface="Calibri" panose="020F0502020204030204" pitchFamily="34" charset="0"/>
            </a:endParaRPr>
          </a:p>
        </p:txBody>
      </p:sp>
      <p:sp>
        <p:nvSpPr>
          <p:cNvPr id="3" name="Footer Placeholder 2"/>
          <p:cNvSpPr>
            <a:spLocks noGrp="1"/>
          </p:cNvSpPr>
          <p:nvPr>
            <p:ph type="ftr" sz="quarter" idx="11"/>
          </p:nvPr>
        </p:nvSpPr>
        <p:spPr/>
        <p:txBody>
          <a:bodyPr/>
          <a:lstStyle/>
          <a:p>
            <a:r>
              <a:rPr kumimoji="0" lang="en-US" dirty="0" smtClean="0"/>
              <a:t>   </a:t>
            </a:r>
            <a:endParaRPr kumimoji="0" lang="en-US" dirty="0"/>
          </a:p>
        </p:txBody>
      </p:sp>
      <p:sp>
        <p:nvSpPr>
          <p:cNvPr id="4" name="Slide Number Placeholder 3"/>
          <p:cNvSpPr>
            <a:spLocks noGrp="1"/>
          </p:cNvSpPr>
          <p:nvPr>
            <p:ph type="sldNum" sz="quarter" idx="12"/>
          </p:nvPr>
        </p:nvSpPr>
        <p:spPr/>
        <p:txBody>
          <a:bodyPr/>
          <a:lstStyle/>
          <a:p>
            <a:pPr>
              <a:defRPr/>
            </a:pPr>
            <a:r>
              <a:rPr lang="en-US" dirty="0" smtClean="0"/>
              <a:t>   </a:t>
            </a:r>
            <a:endParaRPr lang="en-US" dirty="0"/>
          </a:p>
        </p:txBody>
      </p:sp>
      <p:sp>
        <p:nvSpPr>
          <p:cNvPr id="5" name="Title 4"/>
          <p:cNvSpPr>
            <a:spLocks noGrp="1"/>
          </p:cNvSpPr>
          <p:nvPr>
            <p:ph type="title"/>
          </p:nvPr>
        </p:nvSpPr>
        <p:spPr>
          <a:xfrm>
            <a:off x="457200" y="274637"/>
            <a:ext cx="8229600" cy="665163"/>
          </a:xfrm>
        </p:spPr>
        <p:txBody>
          <a:bodyPr>
            <a:normAutofit/>
          </a:bodyPr>
          <a:lstStyle/>
          <a:p>
            <a:r>
              <a:rPr lang="en-US" sz="3600" b="1" dirty="0" smtClean="0">
                <a:solidFill>
                  <a:schemeClr val="tx1"/>
                </a:solidFill>
                <a:latin typeface="Calibri" panose="020F0502020204030204" pitchFamily="34" charset="0"/>
              </a:rPr>
              <a:t>COVERAGE</a:t>
            </a:r>
            <a:endParaRPr lang="en-US" sz="36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548458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7301"/>
            <a:ext cx="8229600" cy="4826330"/>
          </a:xfrm>
        </p:spPr>
        <p:txBody>
          <a:bodyPr>
            <a:normAutofit/>
          </a:bodyPr>
          <a:lstStyle/>
          <a:p>
            <a:pPr marL="0" indent="0">
              <a:buNone/>
            </a:pPr>
            <a:r>
              <a:rPr lang="en-US" sz="2000" b="1" dirty="0" smtClean="0">
                <a:latin typeface="Calibri" panose="020F0502020204030204" pitchFamily="34" charset="0"/>
              </a:rPr>
              <a:t>SORM’s</a:t>
            </a:r>
            <a:r>
              <a:rPr lang="en-US" sz="2000" dirty="0" smtClean="0">
                <a:latin typeface="Calibri" panose="020F0502020204030204" pitchFamily="34" charset="0"/>
              </a:rPr>
              <a:t> </a:t>
            </a:r>
            <a:r>
              <a:rPr lang="en-US" sz="2000" b="1" dirty="0" smtClean="0">
                <a:latin typeface="Calibri" panose="020F0502020204030204" pitchFamily="34" charset="0"/>
              </a:rPr>
              <a:t>Automatic Renewal Premium Provisions</a:t>
            </a:r>
            <a:r>
              <a:rPr lang="en-US" sz="2000" dirty="0" smtClean="0">
                <a:latin typeface="Calibri" panose="020F0502020204030204" pitchFamily="34" charset="0"/>
              </a:rPr>
              <a:t> allows the participants of the program the same rate for noted coverage lines from the prior year if an organization-</a:t>
            </a:r>
          </a:p>
          <a:p>
            <a:pPr>
              <a:buFontTx/>
              <a:buChar char="-"/>
            </a:pPr>
            <a:r>
              <a:rPr lang="en-US" sz="2000" dirty="0" smtClean="0">
                <a:latin typeface="Calibri" panose="020F0502020204030204" pitchFamily="34" charset="0"/>
              </a:rPr>
              <a:t>Does not have an employee count change of 10% or more from the prior year</a:t>
            </a:r>
          </a:p>
          <a:p>
            <a:pPr>
              <a:buFontTx/>
              <a:buChar char="-"/>
            </a:pPr>
            <a:r>
              <a:rPr lang="en-US" sz="2000" dirty="0" smtClean="0">
                <a:latin typeface="Calibri" panose="020F0502020204030204" pitchFamily="34" charset="0"/>
              </a:rPr>
              <a:t>Budget for operations does not increase or decrease by more than 10% from the prior year</a:t>
            </a:r>
          </a:p>
          <a:p>
            <a:pPr>
              <a:buFontTx/>
              <a:buChar char="-"/>
            </a:pPr>
            <a:r>
              <a:rPr lang="en-US" sz="2000" dirty="0" smtClean="0">
                <a:latin typeface="Calibri" panose="020F0502020204030204" pitchFamily="34" charset="0"/>
              </a:rPr>
              <a:t>Is not operating in a deficit or anticipates operating in a budge deficit from the prior year</a:t>
            </a:r>
          </a:p>
          <a:p>
            <a:pPr>
              <a:buFontTx/>
              <a:buChar char="-"/>
            </a:pPr>
            <a:r>
              <a:rPr lang="en-US" sz="2000" dirty="0" smtClean="0">
                <a:latin typeface="Calibri" panose="020F0502020204030204" pitchFamily="34" charset="0"/>
              </a:rPr>
              <a:t>Does not have a claim during the past year that has expenses in excess of 50% of the current retention level for noted coverage line</a:t>
            </a:r>
          </a:p>
          <a:p>
            <a:pPr>
              <a:buFontTx/>
              <a:buChar char="-"/>
            </a:pPr>
            <a:r>
              <a:rPr lang="en-US" sz="2000" dirty="0" smtClean="0">
                <a:latin typeface="Calibri" panose="020F0502020204030204" pitchFamily="34" charset="0"/>
              </a:rPr>
              <a:t>Does not have material change in operations from the prior year. (Merger, divestiture or closure, etc.)</a:t>
            </a:r>
            <a:endParaRPr lang="en-US" sz="2000" dirty="0">
              <a:latin typeface="Calibri" panose="020F0502020204030204" pitchFamily="34" charset="0"/>
            </a:endParaRPr>
          </a:p>
        </p:txBody>
      </p:sp>
      <p:sp>
        <p:nvSpPr>
          <p:cNvPr id="3" name="Footer Placeholder 2"/>
          <p:cNvSpPr>
            <a:spLocks noGrp="1"/>
          </p:cNvSpPr>
          <p:nvPr>
            <p:ph type="ftr" sz="quarter" idx="11"/>
          </p:nvPr>
        </p:nvSpPr>
        <p:spPr/>
        <p:txBody>
          <a:bodyPr/>
          <a:lstStyle/>
          <a:p>
            <a:r>
              <a:rPr kumimoji="0" lang="en-US" dirty="0" smtClean="0"/>
              <a:t>   </a:t>
            </a:r>
            <a:endParaRPr kumimoji="0" lang="en-US" dirty="0"/>
          </a:p>
        </p:txBody>
      </p:sp>
      <p:sp>
        <p:nvSpPr>
          <p:cNvPr id="4" name="Slide Number Placeholder 3"/>
          <p:cNvSpPr>
            <a:spLocks noGrp="1"/>
          </p:cNvSpPr>
          <p:nvPr>
            <p:ph type="sldNum" sz="quarter" idx="12"/>
          </p:nvPr>
        </p:nvSpPr>
        <p:spPr/>
        <p:txBody>
          <a:bodyPr/>
          <a:lstStyle/>
          <a:p>
            <a:pPr>
              <a:defRPr/>
            </a:pPr>
            <a:r>
              <a:rPr lang="en-US" dirty="0" smtClean="0"/>
              <a:t>   </a:t>
            </a:r>
            <a:endParaRPr lang="en-US" dirty="0"/>
          </a:p>
        </p:txBody>
      </p:sp>
      <p:sp>
        <p:nvSpPr>
          <p:cNvPr id="5" name="Title 4"/>
          <p:cNvSpPr>
            <a:spLocks noGrp="1"/>
          </p:cNvSpPr>
          <p:nvPr>
            <p:ph type="title"/>
          </p:nvPr>
        </p:nvSpPr>
        <p:spPr>
          <a:xfrm>
            <a:off x="457200" y="274637"/>
            <a:ext cx="8229600" cy="728663"/>
          </a:xfrm>
        </p:spPr>
        <p:txBody>
          <a:bodyPr>
            <a:normAutofit/>
          </a:bodyPr>
          <a:lstStyle/>
          <a:p>
            <a:r>
              <a:rPr lang="en-US" sz="3600" b="1" dirty="0" smtClean="0">
                <a:solidFill>
                  <a:schemeClr val="tx1"/>
                </a:solidFill>
                <a:latin typeface="Calibri" panose="020F0502020204030204" pitchFamily="34" charset="0"/>
              </a:rPr>
              <a:t>Premium Control</a:t>
            </a:r>
            <a:endParaRPr lang="en-US" sz="36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789187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4790209" cy="567027"/>
          </a:xfrm>
        </p:spPr>
        <p:txBody>
          <a:bodyPr>
            <a:noAutofit/>
          </a:bodyPr>
          <a:lstStyle/>
          <a:p>
            <a:r>
              <a:rPr lang="en-US" dirty="0" smtClean="0">
                <a:latin typeface="Calibri" panose="020F0502020204030204" pitchFamily="34" charset="0"/>
              </a:rPr>
              <a:t>D&amp;O Market Trends</a:t>
            </a:r>
            <a:endParaRPr lang="en-US" dirty="0">
              <a:latin typeface="Calibri" panose="020F0502020204030204" pitchFamily="34" charset="0"/>
            </a:endParaRPr>
          </a:p>
        </p:txBody>
      </p:sp>
      <p:sp>
        <p:nvSpPr>
          <p:cNvPr id="9" name="Rectangle 8"/>
          <p:cNvSpPr/>
          <p:nvPr/>
        </p:nvSpPr>
        <p:spPr>
          <a:xfrm>
            <a:off x="5735545" y="1547874"/>
            <a:ext cx="3097253" cy="440120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rgbClr val="3399FF"/>
                </a:solidFill>
                <a:cs typeface="Times New Roman" panose="02020603050405020304" pitchFamily="18" charset="0"/>
              </a:rPr>
              <a:t>Despite an influx of new and renewed capacity, average renewals saw a small increase in 2017 </a:t>
            </a:r>
            <a:r>
              <a:rPr kumimoji="0" lang="en-US" sz="1400" b="0" i="1" u="none" strike="noStrike" kern="0" cap="none" spc="0" normalizeH="0" baseline="0" noProof="0" dirty="0" smtClean="0">
                <a:ln>
                  <a:noFill/>
                </a:ln>
                <a:solidFill>
                  <a:srgbClr val="3399FF"/>
                </a:solidFill>
                <a:effectLst/>
                <a:uLnTx/>
                <a:uFillTx/>
                <a:cs typeface="Times New Roman" panose="02020603050405020304" pitchFamily="18" charset="0"/>
              </a:rPr>
              <a:t>as shown in Graph 1.  Increases were driven by adverse claims trends,</a:t>
            </a:r>
            <a:r>
              <a:rPr kumimoji="0" lang="en-US" sz="1400" b="0" i="1" u="none" strike="noStrike" kern="0" cap="none" spc="0" normalizeH="0" noProof="0" dirty="0" smtClean="0">
                <a:ln>
                  <a:noFill/>
                </a:ln>
                <a:solidFill>
                  <a:srgbClr val="3399FF"/>
                </a:solidFill>
                <a:effectLst/>
                <a:uLnTx/>
                <a:uFillTx/>
                <a:cs typeface="Times New Roman" panose="02020603050405020304" pitchFamily="18" charset="0"/>
              </a:rPr>
              <a:t> though most renewals were flat.</a:t>
            </a:r>
            <a:endParaRPr kumimoji="0" lang="en-US" sz="1400" b="0" i="1" u="none" strike="noStrike" kern="0" cap="none" spc="0" normalizeH="0" baseline="0" noProof="0" dirty="0" smtClean="0">
              <a:ln>
                <a:noFill/>
              </a:ln>
              <a:solidFill>
                <a:srgbClr val="3399FF"/>
              </a:solidFill>
              <a:effectLst/>
              <a:uLnTx/>
              <a:uFillTx/>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i="1" kern="0" dirty="0" smtClean="0">
              <a:solidFill>
                <a:srgbClr val="3399FF"/>
              </a:solidFill>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rgbClr val="3399FF"/>
                </a:solidFill>
                <a:cs typeface="Times New Roman" panose="02020603050405020304" pitchFamily="18" charset="0"/>
              </a:rPr>
              <a:t>Further demonstrated in Graph 2, more than half of all renewals in the 4</a:t>
            </a:r>
            <a:r>
              <a:rPr lang="en-US" sz="1400" i="1" kern="0" baseline="30000" dirty="0" smtClean="0">
                <a:solidFill>
                  <a:srgbClr val="3399FF"/>
                </a:solidFill>
                <a:cs typeface="Times New Roman" panose="02020603050405020304" pitchFamily="18" charset="0"/>
              </a:rPr>
              <a:t>th</a:t>
            </a:r>
            <a:r>
              <a:rPr lang="en-US" sz="1400" i="1" kern="0" dirty="0" smtClean="0">
                <a:solidFill>
                  <a:srgbClr val="3399FF"/>
                </a:solidFill>
                <a:cs typeface="Times New Roman" panose="02020603050405020304" pitchFamily="18" charset="0"/>
              </a:rPr>
              <a:t> Quarter of 2017 were flat despite increased exposures from business expansion.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i="1" kern="0" dirty="0">
              <a:solidFill>
                <a:srgbClr val="3399FF"/>
              </a:solidFill>
              <a:cs typeface="Times New Roman" panose="02020603050405020304" pitchFamily="18" charset="0"/>
            </a:endParaRPr>
          </a:p>
          <a:p>
            <a:pPr lvl="0" defTabSz="914400">
              <a:defRPr/>
            </a:pPr>
            <a:r>
              <a:rPr lang="en-US" sz="1400" i="1" kern="0" dirty="0" smtClean="0">
                <a:solidFill>
                  <a:srgbClr val="3399FF"/>
                </a:solidFill>
                <a:cs typeface="Times New Roman" panose="02020603050405020304" pitchFamily="18" charset="0"/>
              </a:rPr>
              <a:t>Coverage </a:t>
            </a:r>
            <a:r>
              <a:rPr lang="en-US" sz="1400" i="1" kern="0" dirty="0">
                <a:solidFill>
                  <a:srgbClr val="3399FF"/>
                </a:solidFill>
                <a:cs typeface="Times New Roman" panose="02020603050405020304" pitchFamily="18" charset="0"/>
              </a:rPr>
              <a:t>offered continues to expand  with a few key carriers driving positive changes for the </a:t>
            </a:r>
            <a:r>
              <a:rPr lang="en-US" sz="1400" i="1" kern="0" dirty="0" smtClean="0">
                <a:solidFill>
                  <a:srgbClr val="3399FF"/>
                </a:solidFill>
                <a:cs typeface="Times New Roman" panose="02020603050405020304" pitchFamily="18" charset="0"/>
              </a:rPr>
              <a:t>D&amp;O policy form. </a:t>
            </a:r>
          </a:p>
          <a:p>
            <a:pPr lvl="0" defTabSz="914400">
              <a:defRPr/>
            </a:pPr>
            <a:endParaRPr kumimoji="0" lang="en-US" sz="1400" b="0" i="1" u="none" strike="noStrike" kern="0" cap="none" spc="0" normalizeH="0" baseline="0" noProof="0" dirty="0">
              <a:ln>
                <a:noFill/>
              </a:ln>
              <a:solidFill>
                <a:srgbClr val="3399FF"/>
              </a:solidFill>
              <a:effectLst/>
              <a:uLnTx/>
              <a:uFillTx/>
              <a:cs typeface="Times New Roman" panose="02020603050405020304" pitchFamily="18" charset="0"/>
            </a:endParaRPr>
          </a:p>
          <a:p>
            <a:pPr lvl="0" defTabSz="914400">
              <a:defRPr/>
            </a:pPr>
            <a:r>
              <a:rPr kumimoji="0" lang="en-US" sz="1400" b="0" i="1" u="none" strike="noStrike" kern="0" cap="none" spc="0" normalizeH="0" baseline="0" noProof="0" dirty="0" smtClean="0">
                <a:ln>
                  <a:noFill/>
                </a:ln>
                <a:solidFill>
                  <a:srgbClr val="3399FF"/>
                </a:solidFill>
                <a:effectLst/>
                <a:uLnTx/>
                <a:uFillTx/>
                <a:cs typeface="Times New Roman" panose="02020603050405020304" pitchFamily="18" charset="0"/>
              </a:rPr>
              <a:t>Overall D&amp;O claim frequency is increasing, especially in federal courts, which is a growing exposure for Texas defendants. </a:t>
            </a:r>
            <a:endParaRPr kumimoji="0" lang="en-US" sz="1600" b="0" i="0" u="none" strike="noStrike" kern="0" cap="none" spc="0" normalizeH="0" baseline="0" noProof="0" dirty="0" smtClean="0">
              <a:ln>
                <a:noFill/>
              </a:ln>
              <a:solidFill>
                <a:srgbClr val="3399FF"/>
              </a:solidFill>
              <a:effectLst/>
              <a:uLnTx/>
              <a:uFillTx/>
            </a:endParaRPr>
          </a:p>
        </p:txBody>
      </p:sp>
      <p:graphicFrame>
        <p:nvGraphicFramePr>
          <p:cNvPr id="11" name="Chart 10"/>
          <p:cNvGraphicFramePr>
            <a:graphicFrameLocks/>
          </p:cNvGraphicFramePr>
          <p:nvPr>
            <p:extLst>
              <p:ext uri="{D42A27DB-BD31-4B8C-83A1-F6EECF244321}">
                <p14:modId xmlns:p14="http://schemas.microsoft.com/office/powerpoint/2010/main" val="2147153523"/>
              </p:ext>
            </p:extLst>
          </p:nvPr>
        </p:nvGraphicFramePr>
        <p:xfrm>
          <a:off x="228600" y="1008742"/>
          <a:ext cx="6187206" cy="257265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66701" y="3748477"/>
            <a:ext cx="4676460" cy="2397409"/>
          </a:xfrm>
          <a:prstGeom prst="rect">
            <a:avLst/>
          </a:prstGeom>
          <a:solidFill>
            <a:srgbClr val="00263E"/>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val="3954687806"/>
              </p:ext>
            </p:extLst>
          </p:nvPr>
        </p:nvGraphicFramePr>
        <p:xfrm>
          <a:off x="1059085" y="4077973"/>
          <a:ext cx="3776004" cy="19839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10844" y="3748478"/>
            <a:ext cx="4224245" cy="369332"/>
          </a:xfrm>
          <a:prstGeom prst="rect">
            <a:avLst/>
          </a:prstGeom>
          <a:noFill/>
        </p:spPr>
        <p:txBody>
          <a:bodyPr wrap="square" rtlCol="0">
            <a:spAutoFit/>
          </a:bodyPr>
          <a:lstStyle/>
          <a:p>
            <a:pPr algn="ctr" defTabSz="457200" fontAlgn="auto">
              <a:spcBef>
                <a:spcPts val="0"/>
              </a:spcBef>
              <a:spcAft>
                <a:spcPts val="0"/>
              </a:spcAft>
              <a:buClr>
                <a:srgbClr val="757F16"/>
              </a:buClr>
            </a:pPr>
            <a:r>
              <a:rPr lang="en-US" sz="1800" b="1" dirty="0">
                <a:solidFill>
                  <a:srgbClr val="FFFFFF"/>
                </a:solidFill>
                <a:latin typeface="Times New Roman" panose="02020603050405020304" pitchFamily="18" charset="0"/>
                <a:cs typeface="Times New Roman" panose="02020603050405020304" pitchFamily="18" charset="0"/>
              </a:rPr>
              <a:t>D&amp;O Renewal Price Changes</a:t>
            </a:r>
          </a:p>
        </p:txBody>
      </p:sp>
    </p:spTree>
    <p:extLst>
      <p:ext uri="{BB962C8B-B14F-4D97-AF65-F5344CB8AC3E}">
        <p14:creationId xmlns:p14="http://schemas.microsoft.com/office/powerpoint/2010/main" val="905539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6600">
                <a:gamma/>
                <a:tint val="0"/>
                <a:invGamma/>
              </a:srgbClr>
            </a:gs>
            <a:gs pos="100000">
              <a:srgbClr val="FF6600">
                <a:alpha val="28999"/>
              </a:srgbClr>
            </a:gs>
          </a:gsLst>
          <a:lin ang="5400000" scaled="1"/>
        </a:gradFill>
        <a:ln w="6350" cap="flat" cmpd="sng" algn="ctr">
          <a:solidFill>
            <a:srgbClr val="C0C0C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2"/>
            </a:solidFill>
            <a:effectLst/>
            <a:latin typeface="Trebuchet MS" pitchFamily="34" charset="0"/>
          </a:defRPr>
        </a:defPPr>
      </a:lstStyle>
    </a:spDef>
    <a:lnDef>
      <a:spPr bwMode="auto">
        <a:xfrm>
          <a:off x="0" y="0"/>
          <a:ext cx="1" cy="1"/>
        </a:xfrm>
        <a:custGeom>
          <a:avLst/>
          <a:gdLst/>
          <a:ahLst/>
          <a:cxnLst/>
          <a:rect l="0" t="0" r="0" b="0"/>
          <a:pathLst/>
        </a:custGeom>
        <a:gradFill rotWithShape="1">
          <a:gsLst>
            <a:gs pos="0">
              <a:srgbClr val="FF6600">
                <a:gamma/>
                <a:tint val="0"/>
                <a:invGamma/>
              </a:srgbClr>
            </a:gs>
            <a:gs pos="100000">
              <a:srgbClr val="FF6600">
                <a:alpha val="28999"/>
              </a:srgbClr>
            </a:gs>
          </a:gsLst>
          <a:lin ang="5400000" scaled="1"/>
        </a:gradFill>
        <a:ln w="6350" cap="flat" cmpd="sng" algn="ctr">
          <a:solidFill>
            <a:srgbClr val="C0C0C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2"/>
            </a:solidFill>
            <a:effectLst/>
            <a:latin typeface="Trebuchet MS"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AJG_colors">
      <a:dk1>
        <a:srgbClr val="00263E"/>
      </a:dk1>
      <a:lt1>
        <a:sysClr val="window" lastClr="FFFFFF"/>
      </a:lt1>
      <a:dk2>
        <a:srgbClr val="7C868D"/>
      </a:dk2>
      <a:lt2>
        <a:srgbClr val="F4F4F4"/>
      </a:lt2>
      <a:accent1>
        <a:srgbClr val="A6BBC9"/>
      </a:accent1>
      <a:accent2>
        <a:srgbClr val="799A05"/>
      </a:accent2>
      <a:accent3>
        <a:srgbClr val="94AE37"/>
      </a:accent3>
      <a:accent4>
        <a:srgbClr val="00AFAB"/>
      </a:accent4>
      <a:accent5>
        <a:srgbClr val="8A2432"/>
      </a:accent5>
      <a:accent6>
        <a:srgbClr val="ED7800"/>
      </a:accent6>
      <a:hlink>
        <a:srgbClr val="236093"/>
      </a:hlink>
      <a:folHlink>
        <a:srgbClr val="A7BFD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AJG_colors">
      <a:dk1>
        <a:srgbClr val="00263E"/>
      </a:dk1>
      <a:lt1>
        <a:sysClr val="window" lastClr="FFFFFF"/>
      </a:lt1>
      <a:dk2>
        <a:srgbClr val="7C868D"/>
      </a:dk2>
      <a:lt2>
        <a:srgbClr val="F4F4F4"/>
      </a:lt2>
      <a:accent1>
        <a:srgbClr val="A6BBC9"/>
      </a:accent1>
      <a:accent2>
        <a:srgbClr val="799A05"/>
      </a:accent2>
      <a:accent3>
        <a:srgbClr val="94AE37"/>
      </a:accent3>
      <a:accent4>
        <a:srgbClr val="00AFAB"/>
      </a:accent4>
      <a:accent5>
        <a:srgbClr val="8A2432"/>
      </a:accent5>
      <a:accent6>
        <a:srgbClr val="ED7800"/>
      </a:accent6>
      <a:hlink>
        <a:srgbClr val="236093"/>
      </a:hlink>
      <a:folHlink>
        <a:srgbClr val="A7BFD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BSD Palette">
      <a:dk1>
        <a:srgbClr val="000000"/>
      </a:dk1>
      <a:lt1>
        <a:srgbClr val="FFFFFF"/>
      </a:lt1>
      <a:dk2>
        <a:srgbClr val="00263E"/>
      </a:dk2>
      <a:lt2>
        <a:srgbClr val="A4C8E1"/>
      </a:lt2>
      <a:accent1>
        <a:srgbClr val="799A05"/>
      </a:accent1>
      <a:accent2>
        <a:srgbClr val="ED7800"/>
      </a:accent2>
      <a:accent3>
        <a:srgbClr val="34657F"/>
      </a:accent3>
      <a:accent4>
        <a:srgbClr val="8A1F03"/>
      </a:accent4>
      <a:accent5>
        <a:srgbClr val="00AFAB"/>
      </a:accent5>
      <a:accent6>
        <a:srgbClr val="F6BE00"/>
      </a:accent6>
      <a:hlink>
        <a:srgbClr val="34657F"/>
      </a:hlink>
      <a:folHlink>
        <a:srgbClr val="A4C8E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BSD Pallette">
      <a:dk1>
        <a:srgbClr val="000000"/>
      </a:dk1>
      <a:lt1>
        <a:srgbClr val="FFFFFF"/>
      </a:lt1>
      <a:dk2>
        <a:srgbClr val="00263E"/>
      </a:dk2>
      <a:lt2>
        <a:srgbClr val="A4C8E1"/>
      </a:lt2>
      <a:accent1>
        <a:srgbClr val="5E2751"/>
      </a:accent1>
      <a:accent2>
        <a:srgbClr val="EA7600"/>
      </a:accent2>
      <a:accent3>
        <a:srgbClr val="34657F"/>
      </a:accent3>
      <a:accent4>
        <a:srgbClr val="8DC63F"/>
      </a:accent4>
      <a:accent5>
        <a:srgbClr val="8A1F03"/>
      </a:accent5>
      <a:accent6>
        <a:srgbClr val="F6BE00"/>
      </a:accent6>
      <a:hlink>
        <a:srgbClr val="34657F"/>
      </a:hlink>
      <a:folHlink>
        <a:srgbClr val="A4C8E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Office Theme">
  <a:themeElements>
    <a:clrScheme name="AJG_colors">
      <a:dk1>
        <a:srgbClr val="00263E"/>
      </a:dk1>
      <a:lt1>
        <a:sysClr val="window" lastClr="FFFFFF"/>
      </a:lt1>
      <a:dk2>
        <a:srgbClr val="7C868D"/>
      </a:dk2>
      <a:lt2>
        <a:srgbClr val="F4F4F4"/>
      </a:lt2>
      <a:accent1>
        <a:srgbClr val="A6BBC9"/>
      </a:accent1>
      <a:accent2>
        <a:srgbClr val="799A05"/>
      </a:accent2>
      <a:accent3>
        <a:srgbClr val="94AE37"/>
      </a:accent3>
      <a:accent4>
        <a:srgbClr val="00AFAB"/>
      </a:accent4>
      <a:accent5>
        <a:srgbClr val="8A2432"/>
      </a:accent5>
      <a:accent6>
        <a:srgbClr val="ED7800"/>
      </a:accent6>
      <a:hlink>
        <a:srgbClr val="236093"/>
      </a:hlink>
      <a:folHlink>
        <a:srgbClr val="A7BFD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535353"/>
    </a:dk2>
    <a:lt2>
      <a:srgbClr val="A7A7A7"/>
    </a:lt2>
    <a:accent1>
      <a:srgbClr val="00263E"/>
    </a:accent1>
    <a:accent2>
      <a:srgbClr val="7AB2E0"/>
    </a:accent2>
    <a:accent3>
      <a:srgbClr val="757F16"/>
    </a:accent3>
    <a:accent4>
      <a:srgbClr val="E07E3C"/>
    </a:accent4>
    <a:accent5>
      <a:srgbClr val="F0B323"/>
    </a:accent5>
    <a:accent6>
      <a:srgbClr val="A4C8E1"/>
    </a:accent6>
    <a:hlink>
      <a:srgbClr val="898A89"/>
    </a:hlink>
    <a:folHlink>
      <a:srgbClr val="122D42"/>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36904</TotalTime>
  <Words>2970</Words>
  <Application>Microsoft Office PowerPoint</Application>
  <PresentationFormat>On-screen Show (4:3)</PresentationFormat>
  <Paragraphs>505</Paragraphs>
  <Slides>25</Slides>
  <Notes>3</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25</vt:i4>
      </vt:variant>
    </vt:vector>
  </HeadingPairs>
  <TitlesOfParts>
    <vt:vector size="38" baseType="lpstr">
      <vt:lpstr>Arial</vt:lpstr>
      <vt:lpstr>Calibri</vt:lpstr>
      <vt:lpstr>Segoe UI</vt:lpstr>
      <vt:lpstr>Times New Roman</vt:lpstr>
      <vt:lpstr>Wingdings</vt:lpstr>
      <vt:lpstr>Custom Design</vt:lpstr>
      <vt:lpstr>1_Custom Design</vt:lpstr>
      <vt:lpstr>2_Custom Design</vt:lpstr>
      <vt:lpstr>5_Office Theme</vt:lpstr>
      <vt:lpstr>6_Office Theme</vt:lpstr>
      <vt:lpstr>7_Office Theme</vt:lpstr>
      <vt:lpstr>4_Custom Design</vt:lpstr>
      <vt:lpstr>8_Office Theme</vt:lpstr>
      <vt:lpstr>    2018-2019 Executive Risk  Pre-Renewal Discussion</vt:lpstr>
      <vt:lpstr>PowerPoint Presentation</vt:lpstr>
      <vt:lpstr>                     Service Team</vt:lpstr>
      <vt:lpstr>2017-2018 CURRENT PARTICIPANTS</vt:lpstr>
      <vt:lpstr>WHAT’S NEW AT  </vt:lpstr>
      <vt:lpstr>EXECUTIVE RISK PROGRAMS OFFERED BY </vt:lpstr>
      <vt:lpstr>COVERAGE</vt:lpstr>
      <vt:lpstr>Premium Control</vt:lpstr>
      <vt:lpstr>D&amp;O Market Trends</vt:lpstr>
      <vt:lpstr>PowerPoint Presentation</vt:lpstr>
      <vt:lpstr>Limits Analysis for Non Profit and Public Entity Risks- Directors and Officers Liability</vt:lpstr>
      <vt:lpstr>Limits Analysis for Non Profit and Public Entity Risks- Employment Practices Liability</vt:lpstr>
      <vt:lpstr>2018 Cyber Liability State of the Market </vt:lpstr>
      <vt:lpstr>Coverage Expansions to Be Offered</vt:lpstr>
      <vt:lpstr>Coverage Expansions to Be Offered</vt:lpstr>
      <vt:lpstr>Coverage Expansions to Be Offered</vt:lpstr>
      <vt:lpstr>Coverage Expansions to Be Offered</vt:lpstr>
      <vt:lpstr>Coverage Expansions to Be Offered</vt:lpstr>
      <vt:lpstr>PROPOSED RENEWAL TIME LINE</vt:lpstr>
      <vt:lpstr>Why Are These Coverages Necessary?</vt:lpstr>
      <vt:lpstr>Why Are These Coverages Necessary?</vt:lpstr>
      <vt:lpstr>Coverage Expansions negotiated</vt:lpstr>
      <vt:lpstr>Coverage Extensions negotiated</vt:lpstr>
      <vt:lpstr>QUESTION AND ANSWERS</vt:lpstr>
      <vt:lpstr>PowerPoint Presentation</vt:lpstr>
    </vt:vector>
  </TitlesOfParts>
  <Company>Gallagher eBusiness Practice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Dustin Davis</dc:creator>
  <cp:lastModifiedBy>Paul Pousson</cp:lastModifiedBy>
  <cp:revision>1438</cp:revision>
  <cp:lastPrinted>2018-07-05T15:56:49Z</cp:lastPrinted>
  <dcterms:created xsi:type="dcterms:W3CDTF">2010-03-03T14:08:33Z</dcterms:created>
  <dcterms:modified xsi:type="dcterms:W3CDTF">2018-07-05T20:29:21Z</dcterms:modified>
</cp:coreProperties>
</file>